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5" r:id="rId1"/>
  </p:sldMasterIdLst>
  <p:notesMasterIdLst>
    <p:notesMasterId r:id="rId34"/>
  </p:notesMasterIdLst>
  <p:sldIdLst>
    <p:sldId id="271" r:id="rId2"/>
    <p:sldId id="273" r:id="rId3"/>
    <p:sldId id="274" r:id="rId4"/>
    <p:sldId id="275" r:id="rId5"/>
    <p:sldId id="276" r:id="rId6"/>
    <p:sldId id="277" r:id="rId7"/>
    <p:sldId id="278" r:id="rId8"/>
    <p:sldId id="279" r:id="rId9"/>
    <p:sldId id="280" r:id="rId10"/>
    <p:sldId id="281" r:id="rId11"/>
    <p:sldId id="282" r:id="rId12"/>
    <p:sldId id="283" r:id="rId13"/>
    <p:sldId id="284" r:id="rId14"/>
    <p:sldId id="285" r:id="rId15"/>
    <p:sldId id="286" r:id="rId16"/>
    <p:sldId id="287" r:id="rId17"/>
    <p:sldId id="288" r:id="rId18"/>
    <p:sldId id="289" r:id="rId19"/>
    <p:sldId id="304" r:id="rId20"/>
    <p:sldId id="313" r:id="rId21"/>
    <p:sldId id="308" r:id="rId22"/>
    <p:sldId id="322" r:id="rId23"/>
    <p:sldId id="314" r:id="rId24"/>
    <p:sldId id="319" r:id="rId25"/>
    <p:sldId id="320" r:id="rId26"/>
    <p:sldId id="309" r:id="rId27"/>
    <p:sldId id="300" r:id="rId28"/>
    <p:sldId id="328" r:id="rId29"/>
    <p:sldId id="323" r:id="rId30"/>
    <p:sldId id="324" r:id="rId31"/>
    <p:sldId id="325" r:id="rId32"/>
    <p:sldId id="302" r:id="rId33"/>
  </p:sldIdLst>
  <p:sldSz cx="9144000" cy="6858000" type="screen4x3"/>
  <p:notesSz cx="6858000" cy="9144000"/>
  <p:custShowLst>
    <p:custShow name="Диагностичность цели обучения" id="0">
      <p:sldLst/>
    </p:custShow>
    <p:custShow name="Уровни усвоения подробно" id="1">
      <p:sldLst>
        <p:sld r:id="rId2"/>
        <p:sld r:id="rId3"/>
        <p:sld r:id="rId4"/>
      </p:sldLst>
    </p:custShow>
  </p:custShow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1762B5"/>
    <a:srgbClr val="0033CC"/>
    <a:srgbClr val="FF0000"/>
    <a:srgbClr val="FFCC99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49" autoAdjust="0"/>
    <p:restoredTop sz="94695" autoAdjust="0"/>
  </p:normalViewPr>
  <p:slideViewPr>
    <p:cSldViewPr>
      <p:cViewPr varScale="1">
        <p:scale>
          <a:sx n="83" d="100"/>
          <a:sy n="83" d="100"/>
        </p:scale>
        <p:origin x="-100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A9172B-29A9-4AAC-A368-91AC59E538BD}" type="datetimeFigureOut">
              <a:rPr lang="uk-UA" smtClean="0"/>
              <a:t>21.12.2016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5870BB-ABDF-4AC0-A1BD-E128CCF9E755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7581629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CEE136E4-13C1-4CBF-B450-C0479CB7488C}" type="slidenum">
              <a:rPr lang="uk-UA" altLang="uk-UA" smtClean="0"/>
              <a:pPr eaLnBrk="1" hangingPunct="1">
                <a:spcBef>
                  <a:spcPct val="0"/>
                </a:spcBef>
              </a:pPr>
              <a:t>2</a:t>
            </a:fld>
            <a:endParaRPr lang="uk-UA" altLang="uk-UA" smtClean="0"/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uk-UA" altLang="uk-UA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EF0F1C7A-CD2D-4C45-8A46-E4D765B796C5}" type="slidenum">
              <a:rPr lang="uk-UA" altLang="uk-UA" smtClean="0"/>
              <a:pPr eaLnBrk="1" hangingPunct="1">
                <a:spcBef>
                  <a:spcPct val="0"/>
                </a:spcBef>
              </a:pPr>
              <a:t>11</a:t>
            </a:fld>
            <a:endParaRPr lang="uk-UA" altLang="uk-UA" smtClean="0"/>
          </a:p>
        </p:txBody>
      </p:sp>
      <p:sp>
        <p:nvSpPr>
          <p:cNvPr id="46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uk-UA" altLang="uk-UA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6F4DB83C-6926-4ED9-86B8-474FBEBB212E}" type="slidenum">
              <a:rPr lang="uk-UA" altLang="uk-UA" smtClean="0"/>
              <a:pPr eaLnBrk="1" hangingPunct="1">
                <a:spcBef>
                  <a:spcPct val="0"/>
                </a:spcBef>
              </a:pPr>
              <a:t>12</a:t>
            </a:fld>
            <a:endParaRPr lang="uk-UA" altLang="uk-UA" smtClean="0"/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uk-UA" altLang="uk-UA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AD8620AC-B201-4D5E-AA78-291C7C503D34}" type="slidenum">
              <a:rPr lang="uk-UA" altLang="uk-UA" smtClean="0"/>
              <a:pPr eaLnBrk="1" hangingPunct="1">
                <a:spcBef>
                  <a:spcPct val="0"/>
                </a:spcBef>
              </a:pPr>
              <a:t>13</a:t>
            </a:fld>
            <a:endParaRPr lang="uk-UA" altLang="uk-UA" smtClean="0"/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uk-UA" altLang="uk-UA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0D551E0D-EA19-4724-8095-AA15430A4BF6}" type="slidenum">
              <a:rPr lang="uk-UA" altLang="uk-UA" smtClean="0"/>
              <a:pPr eaLnBrk="1" hangingPunct="1">
                <a:spcBef>
                  <a:spcPct val="0"/>
                </a:spcBef>
              </a:pPr>
              <a:t>14</a:t>
            </a:fld>
            <a:endParaRPr lang="uk-UA" altLang="uk-UA" smtClean="0"/>
          </a:p>
        </p:txBody>
      </p:sp>
      <p:sp>
        <p:nvSpPr>
          <p:cNvPr id="49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uk-UA" altLang="uk-UA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2AA0816A-8EB4-421F-A622-04489EFDCBC0}" type="slidenum">
              <a:rPr lang="uk-UA" altLang="uk-UA" smtClean="0"/>
              <a:pPr eaLnBrk="1" hangingPunct="1">
                <a:spcBef>
                  <a:spcPct val="0"/>
                </a:spcBef>
              </a:pPr>
              <a:t>15</a:t>
            </a:fld>
            <a:endParaRPr lang="uk-UA" altLang="uk-UA" smtClean="0"/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uk-UA" altLang="uk-UA" dirty="0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39FEC362-6C42-47F2-9EF7-041F4FCF4FDD}" type="slidenum">
              <a:rPr lang="uk-UA" altLang="uk-UA" smtClean="0"/>
              <a:pPr eaLnBrk="1" hangingPunct="1">
                <a:spcBef>
                  <a:spcPct val="0"/>
                </a:spcBef>
              </a:pPr>
              <a:t>16</a:t>
            </a:fld>
            <a:endParaRPr lang="uk-UA" altLang="uk-UA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uk-UA" altLang="uk-UA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DA85B496-75F1-48D3-84AB-7B3A2DCD639C}" type="slidenum">
              <a:rPr lang="uk-UA" altLang="uk-UA" smtClean="0"/>
              <a:pPr eaLnBrk="1" hangingPunct="1">
                <a:spcBef>
                  <a:spcPct val="0"/>
                </a:spcBef>
              </a:pPr>
              <a:t>18</a:t>
            </a:fld>
            <a:endParaRPr lang="uk-UA" altLang="uk-UA" smtClean="0"/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uk-UA" altLang="uk-UA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DA85B496-75F1-48D3-84AB-7B3A2DCD639C}" type="slidenum">
              <a:rPr lang="uk-UA" altLang="uk-UA" smtClean="0"/>
              <a:pPr eaLnBrk="1" hangingPunct="1">
                <a:spcBef>
                  <a:spcPct val="0"/>
                </a:spcBef>
              </a:pPr>
              <a:t>19</a:t>
            </a:fld>
            <a:endParaRPr lang="uk-UA" altLang="uk-UA" smtClean="0"/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uk-UA" altLang="uk-UA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DA85B496-75F1-48D3-84AB-7B3A2DCD639C}" type="slidenum">
              <a:rPr lang="uk-UA" altLang="uk-UA" smtClean="0"/>
              <a:pPr eaLnBrk="1" hangingPunct="1">
                <a:spcBef>
                  <a:spcPct val="0"/>
                </a:spcBef>
              </a:pPr>
              <a:t>20</a:t>
            </a:fld>
            <a:endParaRPr lang="uk-UA" altLang="uk-UA" smtClean="0"/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uk-UA" altLang="uk-UA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5870BB-ABDF-4AC0-A1BD-E128CCF9E755}" type="slidenum">
              <a:rPr lang="uk-UA" smtClean="0"/>
              <a:t>25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7384370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0C3183F8-0C88-4DA7-B124-D94D22B691E4}" type="slidenum">
              <a:rPr lang="uk-UA" altLang="uk-UA" smtClean="0"/>
              <a:pPr eaLnBrk="1" hangingPunct="1">
                <a:spcBef>
                  <a:spcPct val="0"/>
                </a:spcBef>
              </a:pPr>
              <a:t>3</a:t>
            </a:fld>
            <a:endParaRPr lang="uk-UA" altLang="uk-UA" smtClean="0"/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uk-UA" altLang="uk-UA" dirty="0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06D6E823-B297-4391-83F2-42E1C748E3D7}" type="slidenum">
              <a:rPr lang="uk-UA" altLang="uk-UA" smtClean="0"/>
              <a:pPr eaLnBrk="1" hangingPunct="1">
                <a:spcBef>
                  <a:spcPct val="0"/>
                </a:spcBef>
              </a:pPr>
              <a:t>27</a:t>
            </a:fld>
            <a:endParaRPr lang="uk-UA" altLang="uk-UA" smtClean="0"/>
          </a:p>
        </p:txBody>
      </p:sp>
      <p:sp>
        <p:nvSpPr>
          <p:cNvPr id="604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uk-UA" altLang="uk-UA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C529A879-FF1B-4823-B58B-C7301D57FF7C}" type="slidenum">
              <a:rPr lang="uk-UA" altLang="uk-UA" smtClean="0"/>
              <a:pPr eaLnBrk="1" hangingPunct="1">
                <a:spcBef>
                  <a:spcPct val="0"/>
                </a:spcBef>
              </a:pPr>
              <a:t>4</a:t>
            </a:fld>
            <a:endParaRPr lang="uk-UA" altLang="uk-UA" smtClean="0"/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uk-UA" altLang="uk-UA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B2E1A02F-AF62-42D5-9F6C-EB7E412F84EF}" type="slidenum">
              <a:rPr lang="uk-UA" altLang="uk-UA" smtClean="0"/>
              <a:pPr eaLnBrk="1" hangingPunct="1">
                <a:spcBef>
                  <a:spcPct val="0"/>
                </a:spcBef>
              </a:pPr>
              <a:t>5</a:t>
            </a:fld>
            <a:endParaRPr lang="uk-UA" altLang="uk-UA" smtClean="0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uk-UA" altLang="uk-UA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4081A1A8-F964-4FB5-B401-3D85DC3F722C}" type="slidenum">
              <a:rPr lang="uk-UA" altLang="uk-UA" smtClean="0"/>
              <a:pPr eaLnBrk="1" hangingPunct="1">
                <a:spcBef>
                  <a:spcPct val="0"/>
                </a:spcBef>
              </a:pPr>
              <a:t>6</a:t>
            </a:fld>
            <a:endParaRPr lang="uk-UA" altLang="uk-UA" smtClean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uk-UA" altLang="uk-UA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16F76A82-E04D-4F4A-B77F-741E9771CD80}" type="slidenum">
              <a:rPr lang="uk-UA" altLang="uk-UA" smtClean="0"/>
              <a:pPr eaLnBrk="1" hangingPunct="1">
                <a:spcBef>
                  <a:spcPct val="0"/>
                </a:spcBef>
              </a:pPr>
              <a:t>7</a:t>
            </a:fld>
            <a:endParaRPr lang="uk-UA" altLang="uk-UA" smtClean="0"/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uk-UA" altLang="uk-UA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1A4EA92F-382F-401D-8F23-374E42FBB81C}" type="slidenum">
              <a:rPr lang="uk-UA" altLang="uk-UA" smtClean="0"/>
              <a:pPr eaLnBrk="1" hangingPunct="1">
                <a:spcBef>
                  <a:spcPct val="0"/>
                </a:spcBef>
              </a:pPr>
              <a:t>8</a:t>
            </a:fld>
            <a:endParaRPr lang="uk-UA" altLang="uk-UA" smtClean="0"/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uk-UA" altLang="uk-UA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7DF5956F-6363-4B24-9500-5AE998C5E0A6}" type="slidenum">
              <a:rPr lang="uk-UA" altLang="uk-UA" smtClean="0"/>
              <a:pPr eaLnBrk="1" hangingPunct="1">
                <a:spcBef>
                  <a:spcPct val="0"/>
                </a:spcBef>
              </a:pPr>
              <a:t>9</a:t>
            </a:fld>
            <a:endParaRPr lang="uk-UA" altLang="uk-UA" smtClean="0"/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uk-UA" altLang="uk-UA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02C1E658-CAA4-4AFB-877D-CDD05D0646F1}" type="slidenum">
              <a:rPr lang="uk-UA" altLang="uk-UA" smtClean="0"/>
              <a:pPr eaLnBrk="1" hangingPunct="1">
                <a:spcBef>
                  <a:spcPct val="0"/>
                </a:spcBef>
              </a:pPr>
              <a:t>10</a:t>
            </a:fld>
            <a:endParaRPr lang="uk-UA" altLang="uk-UA" smtClean="0"/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uk-UA" altLang="uk-UA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1524000"/>
            <a:ext cx="7623175" cy="1752600"/>
          </a:xfrm>
        </p:spPr>
        <p:txBody>
          <a:bodyPr/>
          <a:lstStyle>
            <a:lvl1pPr>
              <a:defRPr sz="5000"/>
            </a:lvl1pPr>
          </a:lstStyle>
          <a:p>
            <a:pPr lvl="0"/>
            <a:r>
              <a:rPr lang="ru-RU" altLang="en-US" noProof="0" smtClean="0"/>
              <a:t>Образец заголовка</a:t>
            </a:r>
          </a:p>
        </p:txBody>
      </p:sp>
      <p:sp>
        <p:nvSpPr>
          <p:cNvPr id="16793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981200" y="3962400"/>
            <a:ext cx="65532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800"/>
            </a:lvl1pPr>
          </a:lstStyle>
          <a:p>
            <a:pPr lvl="0"/>
            <a:r>
              <a:rPr lang="ru-RU" altLang="en-US" noProof="0" smtClean="0"/>
              <a:t>Образец подзаголовка</a:t>
            </a:r>
          </a:p>
        </p:txBody>
      </p:sp>
      <p:sp>
        <p:nvSpPr>
          <p:cNvPr id="167940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167941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167942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9176CD6D-3DA5-4CDA-8C3E-80A32AB2BD98}" type="slidenum">
              <a:rPr lang="ru-RU" altLang="en-US"/>
              <a:pPr/>
              <a:t>‹#›</a:t>
            </a:fld>
            <a:endParaRPr lang="ru-RU" altLang="en-US"/>
          </a:p>
        </p:txBody>
      </p:sp>
      <p:sp>
        <p:nvSpPr>
          <p:cNvPr id="167943" name="Freeform 7"/>
          <p:cNvSpPr>
            <a:spLocks noChangeArrowheads="1"/>
          </p:cNvSpPr>
          <p:nvPr/>
        </p:nvSpPr>
        <p:spPr bwMode="auto">
          <a:xfrm>
            <a:off x="609600" y="1219200"/>
            <a:ext cx="7924800" cy="914400"/>
          </a:xfrm>
          <a:custGeom>
            <a:avLst/>
            <a:gdLst>
              <a:gd name="T0" fmla="*/ 0 w 1000"/>
              <a:gd name="T1" fmla="*/ 1000 h 1000"/>
              <a:gd name="T2" fmla="*/ 0 w 1000"/>
              <a:gd name="T3" fmla="*/ 0 h 1000"/>
              <a:gd name="T4" fmla="*/ 1000 w 1000"/>
              <a:gd name="T5" fmla="*/ 0 h 1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uk-UA"/>
          </a:p>
        </p:txBody>
      </p:sp>
      <p:sp>
        <p:nvSpPr>
          <p:cNvPr id="167944" name="Line 8"/>
          <p:cNvSpPr>
            <a:spLocks noChangeShapeType="1"/>
          </p:cNvSpPr>
          <p:nvPr/>
        </p:nvSpPr>
        <p:spPr bwMode="auto">
          <a:xfrm>
            <a:off x="1981200" y="3962400"/>
            <a:ext cx="6511925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uk-UA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-.5"/>
                                          </p:val>
                                        </p:tav>
                                        <p:tav tm="50000">
                                          <p:val>
                                            <p:strVal val="#ppt_w-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7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7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7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7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7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679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679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-.5"/>
                                          </p:val>
                                        </p:tav>
                                        <p:tav tm="100000">
                                          <p:val>
                                            <p:strVal val="ppt_w-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679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679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67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0">
                                          <p:val>
                                            <p:strVal val="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8"/>
                                          </p:stCondLst>
                                        </p:cTn>
                                        <p:tgtEl>
                                          <p:spTgt spid="167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167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7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7938" grpId="0"/>
      <p:bldP spid="167938" grpId="1"/>
      <p:bldP spid="167939" grpId="0" build="p">
        <p:tmplLst>
          <p:tmpl lvl="1">
            <p:tnLst>
              <p:par>
                <p:cTn presetID="54" presetClass="entr" presetSubtype="0" accel="10000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79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6793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*0.05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6793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6793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6793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6793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67939" grpId="1" build="allAtOnce">
        <p:tmplLst>
          <p:tmpl lvl="1">
            <p:tnLst>
              <p:par>
                <p:cTn presetID="22" presetClass="exit" presetSubtype="8" fill="hold" nodeType="withEffect">
                  <p:stCondLst>
                    <p:cond delay="0"/>
                  </p:stCondLst>
                  <p:childTnLst>
                    <p:animEffect transition="out" filter="wipe(left)">
                      <p:cBhvr>
                        <p:cTn dur="500"/>
                        <p:tgtEl>
                          <p:spTgt spid="167939"/>
                        </p:tgtEl>
                      </p:cBhvr>
                    </p:animEffect>
                    <p:set>
                      <p:cBhvr>
                        <p:cTn dur="1" fill="hold">
                          <p:stCondLst>
                            <p:cond delay="499"/>
                          </p:stCondLst>
                        </p:cTn>
                        <p:tgtEl>
                          <p:spTgt spid="1679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</p:tmplLst>
      </p:bldP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EC0F8E-D746-4D0B-9C03-A217366499AE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849256411"/>
      </p:ext>
    </p:extLst>
  </p:cSld>
  <p:clrMapOvr>
    <a:masterClrMapping/>
  </p:clrMapOvr>
  <p:transition spd="slow"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84EAE7-C42C-4A83-B4A2-36426E477706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499718373"/>
      </p:ext>
    </p:extLst>
  </p:cSld>
  <p:clrMapOvr>
    <a:masterClrMapping/>
  </p:clrMapOvr>
  <p:transition spd="slow">
    <p:wipe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Заголовок и текст над объек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3941763"/>
            <a:ext cx="8229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EF931B8E-A86A-4A83-93AF-1D7723612B84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152292092"/>
      </p:ext>
    </p:extLst>
  </p:cSld>
  <p:clrMapOvr>
    <a:masterClrMapping/>
  </p:clrMapOvr>
  <p:transition spd="slow"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70349D-E338-4888-89CD-991FE7611712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668772324"/>
      </p:ext>
    </p:extLst>
  </p:cSld>
  <p:clrMapOvr>
    <a:masterClrMapping/>
  </p:clrMapOvr>
  <p:transition spd="slow"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54B6E3-162A-47E2-BE2E-A7995D7F804B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28933377"/>
      </p:ext>
    </p:extLst>
  </p:cSld>
  <p:clrMapOvr>
    <a:masterClrMapping/>
  </p:clrMapOvr>
  <p:transition spd="slow"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1879ED-919E-4433-B69A-D06DE0D8E2C3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871831303"/>
      </p:ext>
    </p:extLst>
  </p:cSld>
  <p:clrMapOvr>
    <a:masterClrMapping/>
  </p:clrMapOvr>
  <p:transition spd="slow"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721035-4B4C-4441-931F-8286F8697231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9945"/>
      </p:ext>
    </p:extLst>
  </p:cSld>
  <p:clrMapOvr>
    <a:masterClrMapping/>
  </p:clrMapOvr>
  <p:transition spd="slow"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D32E61-4E35-45B6-A67D-83A60C294C2B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727288364"/>
      </p:ext>
    </p:extLst>
  </p:cSld>
  <p:clrMapOvr>
    <a:masterClrMapping/>
  </p:clrMapOvr>
  <p:transition spd="slow"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0BA091-0B59-43BC-BADA-0BAB7CB57E37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251732529"/>
      </p:ext>
    </p:extLst>
  </p:cSld>
  <p:clrMapOvr>
    <a:masterClrMapping/>
  </p:clrMapOvr>
  <p:transition spd="slow"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05C78A-2C18-40B0-8C31-BCC67F38E592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843254031"/>
      </p:ext>
    </p:extLst>
  </p:cSld>
  <p:clrMapOvr>
    <a:masterClrMapping/>
  </p:clrMapOvr>
  <p:transition spd="slow"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23A6DF-6B0E-4349-AFE6-93708FB23C19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159304448"/>
      </p:ext>
    </p:extLst>
  </p:cSld>
  <p:clrMapOvr>
    <a:masterClrMapping/>
  </p:clrMapOvr>
  <p:transition spd="slow"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 smtClean="0"/>
              <a:t>Образец заголовка</a:t>
            </a:r>
          </a:p>
        </p:txBody>
      </p:sp>
      <p:sp>
        <p:nvSpPr>
          <p:cNvPr id="1669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 smtClean="0"/>
              <a:t>Образец текста</a:t>
            </a:r>
          </a:p>
          <a:p>
            <a:pPr lvl="1"/>
            <a:r>
              <a:rPr lang="ru-RU" altLang="en-US" smtClean="0"/>
              <a:t>Второй уровень</a:t>
            </a:r>
          </a:p>
          <a:p>
            <a:pPr lvl="2"/>
            <a:r>
              <a:rPr lang="ru-RU" altLang="en-US" smtClean="0"/>
              <a:t>Третий уровень</a:t>
            </a:r>
          </a:p>
          <a:p>
            <a:pPr lvl="3"/>
            <a:r>
              <a:rPr lang="ru-RU" altLang="en-US" smtClean="0"/>
              <a:t>Четвертый уровень</a:t>
            </a:r>
          </a:p>
          <a:p>
            <a:pPr lvl="4"/>
            <a:r>
              <a:rPr lang="ru-RU" altLang="en-US" smtClean="0"/>
              <a:t>Пятый уровень</a:t>
            </a:r>
          </a:p>
        </p:txBody>
      </p:sp>
      <p:sp>
        <p:nvSpPr>
          <p:cNvPr id="16691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+mj-lt"/>
              </a:defRPr>
            </a:lvl1pPr>
          </a:lstStyle>
          <a:p>
            <a:endParaRPr lang="ru-RU" altLang="en-US"/>
          </a:p>
        </p:txBody>
      </p:sp>
      <p:sp>
        <p:nvSpPr>
          <p:cNvPr id="16691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+mj-lt"/>
              </a:defRPr>
            </a:lvl1pPr>
          </a:lstStyle>
          <a:p>
            <a:endParaRPr lang="ru-RU" altLang="en-US"/>
          </a:p>
        </p:txBody>
      </p:sp>
      <p:sp>
        <p:nvSpPr>
          <p:cNvPr id="16691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+mj-lt"/>
              </a:defRPr>
            </a:lvl1pPr>
          </a:lstStyle>
          <a:p>
            <a:fld id="{B10DCC6D-DCD1-4086-9E78-68C94D64540E}" type="slidenum">
              <a:rPr lang="ru-RU" altLang="en-US"/>
              <a:pPr/>
              <a:t>‹#›</a:t>
            </a:fld>
            <a:endParaRPr lang="ru-RU" altLang="en-US"/>
          </a:p>
        </p:txBody>
      </p:sp>
      <p:sp>
        <p:nvSpPr>
          <p:cNvPr id="166919" name="Freeform 7"/>
          <p:cNvSpPr>
            <a:spLocks noChangeArrowheads="1"/>
          </p:cNvSpPr>
          <p:nvPr/>
        </p:nvSpPr>
        <p:spPr bwMode="auto">
          <a:xfrm>
            <a:off x="381000" y="228600"/>
            <a:ext cx="8229600" cy="609600"/>
          </a:xfrm>
          <a:custGeom>
            <a:avLst/>
            <a:gdLst>
              <a:gd name="T0" fmla="*/ 0 w 1000"/>
              <a:gd name="T1" fmla="*/ 1000 h 1000"/>
              <a:gd name="T2" fmla="*/ 0 w 1000"/>
              <a:gd name="T3" fmla="*/ 0 h 1000"/>
              <a:gd name="T4" fmla="*/ 1000 w 1000"/>
              <a:gd name="T5" fmla="*/ 0 h 1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1905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uk-UA"/>
          </a:p>
        </p:txBody>
      </p:sp>
      <p:sp>
        <p:nvSpPr>
          <p:cNvPr id="166920" name="Line 8"/>
          <p:cNvSpPr>
            <a:spLocks noChangeShapeType="1"/>
          </p:cNvSpPr>
          <p:nvPr/>
        </p:nvSpPr>
        <p:spPr bwMode="auto">
          <a:xfrm>
            <a:off x="457200" y="617220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</p:sldLayoutIdLst>
  <p:transition spd="slow">
    <p:wipe dir="r"/>
  </p:transition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fontAlgn="base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600">
          <a:solidFill>
            <a:schemeClr val="tx1"/>
          </a:solidFill>
          <a:latin typeface="+mn-lt"/>
        </a:defRPr>
      </a:lvl2pPr>
      <a:lvl3pPr marL="1022350" indent="-350838" algn="l" rtl="0" fontAlgn="base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200">
          <a:solidFill>
            <a:schemeClr val="tx1"/>
          </a:solidFill>
          <a:latin typeface="+mn-lt"/>
        </a:defRPr>
      </a:lvl3pPr>
      <a:lvl4pPr marL="1339850" indent="-315913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 sz="2000">
          <a:solidFill>
            <a:schemeClr val="tx1"/>
          </a:solidFill>
          <a:latin typeface="+mn-lt"/>
        </a:defRPr>
      </a:lvl4pPr>
      <a:lvl5pPr marL="16811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4" Type="http://schemas.openxmlformats.org/officeDocument/2006/relationships/slide" Target="slide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4" Type="http://schemas.openxmlformats.org/officeDocument/2006/relationships/slide" Target="slide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4" Type="http://schemas.openxmlformats.org/officeDocument/2006/relationships/slide" Target="slide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4" Type="http://schemas.openxmlformats.org/officeDocument/2006/relationships/slide" Target="slide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4" Type="http://schemas.openxmlformats.org/officeDocument/2006/relationships/slide" Target="slide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4" Type="http://schemas.openxmlformats.org/officeDocument/2006/relationships/slide" Target="slide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10" Type="http://schemas.openxmlformats.org/officeDocument/2006/relationships/slide" Target="slide3.xml"/><Relationship Id="rId4" Type="http://schemas.openxmlformats.org/officeDocument/2006/relationships/image" Target="../media/image13.png"/><Relationship Id="rId9" Type="http://schemas.openxmlformats.org/officeDocument/2006/relationships/image" Target="../media/image18.tmp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9.tmp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0.tmp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tmp"/><Relationship Id="rId2" Type="http://schemas.openxmlformats.org/officeDocument/2006/relationships/image" Target="../media/image21.tmp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Relationship Id="rId5" Type="http://schemas.openxmlformats.org/officeDocument/2006/relationships/slide" Target="slide3.xml"/><Relationship Id="rId4" Type="http://schemas.openxmlformats.org/officeDocument/2006/relationships/image" Target="../media/image24.tmp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5.tmp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Relationship Id="rId5" Type="http://schemas.openxmlformats.org/officeDocument/2006/relationships/slide" Target="slide3.xml"/><Relationship Id="rId4" Type="http://schemas.openxmlformats.org/officeDocument/2006/relationships/image" Target="../media/image27.tmp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tmp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hyperlink" Target="&#1056;&#1086;&#1079;&#1074;%20&#1079;&#1072;&#1074;&#1076;&#1072;&#1085;&#1085;&#1103;%20&#1052;&#1072;&#1089;&#1082;&#1072;.xlsx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13" Type="http://schemas.openxmlformats.org/officeDocument/2006/relationships/slide" Target="slide29.xml"/><Relationship Id="rId18" Type="http://schemas.openxmlformats.org/officeDocument/2006/relationships/slide" Target="slide3.xml"/><Relationship Id="rId3" Type="http://schemas.openxmlformats.org/officeDocument/2006/relationships/slide" Target="slide4.xml"/><Relationship Id="rId7" Type="http://schemas.openxmlformats.org/officeDocument/2006/relationships/slide" Target="slide22.xml"/><Relationship Id="rId12" Type="http://schemas.openxmlformats.org/officeDocument/2006/relationships/slide" Target="slide28.xml"/><Relationship Id="rId17" Type="http://schemas.openxmlformats.org/officeDocument/2006/relationships/slide" Target="slide32.xml"/><Relationship Id="rId2" Type="http://schemas.openxmlformats.org/officeDocument/2006/relationships/notesSlide" Target="../notesSlides/notesSlide2.xml"/><Relationship Id="rId16" Type="http://schemas.openxmlformats.org/officeDocument/2006/relationships/hyperlink" Target="&#1058;&#1077;&#1089;&#1090;&#1091;&#1074;&#1072;&#1085;&#1085;&#1103;%20&#1087;&#1086;%20&#1090;&#1077;&#1084;&#1110;%20&#1055;&#1086;&#1073;&#1091;&#1076;&#1086;&#1074;&#1072;%20&#1076;&#1110;&#1072;&#1075;&#1088;&#1072;&#1084;%20&#1074;%20Excel.mtf" TargetMode="External"/><Relationship Id="rId1" Type="http://schemas.openxmlformats.org/officeDocument/2006/relationships/slideLayout" Target="../slideLayouts/slideLayout2.xml"/><Relationship Id="rId6" Type="http://schemas.openxmlformats.org/officeDocument/2006/relationships/slide" Target="slide20.xml"/><Relationship Id="rId11" Type="http://schemas.openxmlformats.org/officeDocument/2006/relationships/slide" Target="slide27.xml"/><Relationship Id="rId5" Type="http://schemas.openxmlformats.org/officeDocument/2006/relationships/slide" Target="slide18.xml"/><Relationship Id="rId15" Type="http://schemas.openxmlformats.org/officeDocument/2006/relationships/slide" Target="slide31.xml"/><Relationship Id="rId10" Type="http://schemas.openxmlformats.org/officeDocument/2006/relationships/slide" Target="slide26.xml"/><Relationship Id="rId4" Type="http://schemas.openxmlformats.org/officeDocument/2006/relationships/slide" Target="slide16.xml"/><Relationship Id="rId9" Type="http://schemas.openxmlformats.org/officeDocument/2006/relationships/slide" Target="slide24.xml"/><Relationship Id="rId14" Type="http://schemas.openxmlformats.org/officeDocument/2006/relationships/slide" Target="slide30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tmp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4" Type="http://schemas.openxmlformats.org/officeDocument/2006/relationships/hyperlink" Target="&#1056;&#1086;&#1079;&#1074;%20&#1079;&#1072;&#1074;&#1076;&#1072;&#1085;&#1085;&#1103;%20&#1055;&#1072;&#1074;&#1091;&#1082;.xlsx" TargetMode="Externa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tmp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4" Type="http://schemas.openxmlformats.org/officeDocument/2006/relationships/hyperlink" Target="&#1056;&#1086;&#1079;&#1074;%20&#1079;&#1072;&#1074;&#1076;&#1072;&#1085;&#1085;&#1103;%20&#1052;&#1072;&#1089;&#1103;&#1085;&#1103;.xlsx" TargetMode="Externa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ostriv.in.ua/" TargetMode="External"/><Relationship Id="rId2" Type="http://schemas.openxmlformats.org/officeDocument/2006/relationships/hyperlink" Target="http://msoffice.if.ua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13" Type="http://schemas.openxmlformats.org/officeDocument/2006/relationships/slide" Target="slide15.xml"/><Relationship Id="rId3" Type="http://schemas.openxmlformats.org/officeDocument/2006/relationships/slide" Target="slide5.xml"/><Relationship Id="rId7" Type="http://schemas.openxmlformats.org/officeDocument/2006/relationships/slide" Target="slide9.xml"/><Relationship Id="rId12" Type="http://schemas.openxmlformats.org/officeDocument/2006/relationships/slide" Target="slide14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8.xml"/><Relationship Id="rId11" Type="http://schemas.openxmlformats.org/officeDocument/2006/relationships/slide" Target="slide13.xml"/><Relationship Id="rId5" Type="http://schemas.openxmlformats.org/officeDocument/2006/relationships/slide" Target="slide7.xml"/><Relationship Id="rId10" Type="http://schemas.openxmlformats.org/officeDocument/2006/relationships/slide" Target="slide12.xml"/><Relationship Id="rId4" Type="http://schemas.openxmlformats.org/officeDocument/2006/relationships/slide" Target="slide6.xml"/><Relationship Id="rId9" Type="http://schemas.openxmlformats.org/officeDocument/2006/relationships/slide" Target="slide11.xml"/><Relationship Id="rId1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4" Type="http://schemas.openxmlformats.org/officeDocument/2006/relationships/slide" Target="sl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4" Type="http://schemas.openxmlformats.org/officeDocument/2006/relationships/slide" Target="sl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4" Type="http://schemas.openxmlformats.org/officeDocument/2006/relationships/slide" Target="slid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4" Type="http://schemas.openxmlformats.org/officeDocument/2006/relationships/slide" Target="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9" name="Rectangle 11"/>
          <p:cNvSpPr>
            <a:spLocks noGrp="1" noChangeArrowheads="1"/>
          </p:cNvSpPr>
          <p:nvPr>
            <p:ph type="ctrTitle"/>
          </p:nvPr>
        </p:nvSpPr>
        <p:spPr>
          <a:xfrm>
            <a:off x="0" y="1557338"/>
            <a:ext cx="8892480" cy="3167806"/>
          </a:xfrm>
        </p:spPr>
        <p:txBody>
          <a:bodyPr/>
          <a:lstStyle/>
          <a:p>
            <a:pPr algn="ctr"/>
            <a:r>
              <a:rPr lang="uk-UA" altLang="uk-UA" sz="5200" b="1" dirty="0" smtClean="0">
                <a:solidFill>
                  <a:schemeClr val="tx1"/>
                </a:solidFill>
              </a:rPr>
              <a:t>Побудова діаграм </a:t>
            </a:r>
            <a:r>
              <a:rPr lang="uk-UA" sz="5200" b="1" dirty="0" smtClean="0">
                <a:solidFill>
                  <a:schemeClr val="tx1"/>
                </a:solidFill>
              </a:rPr>
              <a:t>у електронних таблицях Microsoft Excel 2010</a:t>
            </a:r>
            <a:endParaRPr lang="uk-UA" altLang="uk-UA" sz="52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Rectangle 4"/>
          <p:cNvSpPr>
            <a:spLocks noGrp="1" noChangeArrowheads="1"/>
          </p:cNvSpPr>
          <p:nvPr>
            <p:ph type="title"/>
          </p:nvPr>
        </p:nvSpPr>
        <p:spPr>
          <a:xfrm>
            <a:off x="395536" y="277813"/>
            <a:ext cx="8229600" cy="1495003"/>
          </a:xfrm>
        </p:spPr>
        <p:txBody>
          <a:bodyPr/>
          <a:lstStyle/>
          <a:p>
            <a:pPr algn="just" eaLnBrk="1" hangingPunct="1">
              <a:defRPr/>
            </a:pPr>
            <a:r>
              <a:rPr lang="uk-UA" sz="2800" b="1" u="sng" dirty="0" smtClean="0">
                <a:solidFill>
                  <a:schemeClr val="tx1"/>
                </a:solidFill>
              </a:rPr>
              <a:t>Точкова</a:t>
            </a:r>
            <a:r>
              <a:rPr lang="uk-UA" sz="2800" b="0" dirty="0" smtClean="0">
                <a:solidFill>
                  <a:schemeClr val="tx1"/>
                </a:solidFill>
              </a:rPr>
              <a:t> </a:t>
            </a:r>
            <a:r>
              <a:rPr lang="uk-UA" sz="2600" dirty="0" smtClean="0">
                <a:solidFill>
                  <a:schemeClr val="tx1"/>
                </a:solidFill>
              </a:rPr>
              <a:t>подібна до графіка. Використовується для визначення залежності однієї змінної від іншої, або чи впливають одна на одну. </a:t>
            </a:r>
          </a:p>
        </p:txBody>
      </p:sp>
      <p:sp>
        <p:nvSpPr>
          <p:cNvPr id="2" name="AutoShape 2" descr="Картинки по запросу точкова діаграма  в excel вид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" name="AutoShape 4" descr="Картинки по запросу точкова діаграма  в excel вид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pic>
        <p:nvPicPr>
          <p:cNvPr id="5124" name="Picture 4" descr="Картинки по запросу точкова  діаграма   ц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2423" y="1846448"/>
            <a:ext cx="6919937" cy="4174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Управляющая кнопка: возврат 6">
            <a:hlinkClick r:id="rId4" action="ppaction://hlinksldjump" highlightClick="1"/>
          </p:cNvPr>
          <p:cNvSpPr>
            <a:spLocks noChangeAspect="1"/>
          </p:cNvSpPr>
          <p:nvPr/>
        </p:nvSpPr>
        <p:spPr>
          <a:xfrm>
            <a:off x="8496480" y="6273360"/>
            <a:ext cx="396000" cy="39600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468332004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Rectangle 4"/>
          <p:cNvSpPr>
            <a:spLocks noGrp="1" noChangeArrowheads="1"/>
          </p:cNvSpPr>
          <p:nvPr>
            <p:ph type="title"/>
          </p:nvPr>
        </p:nvSpPr>
        <p:spPr>
          <a:xfrm>
            <a:off x="395536" y="274638"/>
            <a:ext cx="8229600" cy="1554162"/>
          </a:xfrm>
        </p:spPr>
        <p:txBody>
          <a:bodyPr/>
          <a:lstStyle/>
          <a:p>
            <a:pPr algn="just" eaLnBrk="1" hangingPunct="1">
              <a:defRPr/>
            </a:pPr>
            <a:r>
              <a:rPr lang="uk-UA" sz="2800" b="1" u="sng" dirty="0" smtClean="0">
                <a:solidFill>
                  <a:schemeClr val="tx1"/>
                </a:solidFill>
              </a:rPr>
              <a:t>Біржова</a:t>
            </a:r>
            <a:r>
              <a:rPr lang="uk-UA" sz="3200" dirty="0" smtClean="0">
                <a:solidFill>
                  <a:schemeClr val="tx1"/>
                </a:solidFill>
              </a:rPr>
              <a:t> </a:t>
            </a:r>
            <a:r>
              <a:rPr lang="uk-UA" sz="2600" dirty="0" smtClean="0">
                <a:solidFill>
                  <a:schemeClr val="tx1"/>
                </a:solidFill>
              </a:rPr>
              <a:t>розроблена спеціально для відображення біржових цін (є комбінацією гістограми та графіка).</a:t>
            </a:r>
            <a:endParaRPr lang="ru-RU" sz="2600" dirty="0" smtClean="0">
              <a:solidFill>
                <a:schemeClr val="tx1"/>
              </a:solidFill>
            </a:endParaRPr>
          </a:p>
        </p:txBody>
      </p:sp>
      <p:pic>
        <p:nvPicPr>
          <p:cNvPr id="7170" name="Picture 2" descr="Картинки по запросу біржова діаграма  в excel вид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04" t="33800" r="16175"/>
          <a:stretch/>
        </p:blipFill>
        <p:spPr bwMode="auto">
          <a:xfrm>
            <a:off x="467543" y="1412776"/>
            <a:ext cx="7812527" cy="468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Управляющая кнопка: возврат 4">
            <a:hlinkClick r:id="rId4" action="ppaction://hlinksldjump" highlightClick="1"/>
          </p:cNvPr>
          <p:cNvSpPr>
            <a:spLocks noChangeAspect="1"/>
          </p:cNvSpPr>
          <p:nvPr/>
        </p:nvSpPr>
        <p:spPr>
          <a:xfrm>
            <a:off x="8496480" y="6273360"/>
            <a:ext cx="396000" cy="39600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712705357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Rectangle 4"/>
          <p:cNvSpPr>
            <a:spLocks noGrp="1" noChangeArrowheads="1"/>
          </p:cNvSpPr>
          <p:nvPr>
            <p:ph type="title"/>
          </p:nvPr>
        </p:nvSpPr>
        <p:spPr>
          <a:xfrm>
            <a:off x="395536" y="277813"/>
            <a:ext cx="8229600" cy="1550987"/>
          </a:xfrm>
        </p:spPr>
        <p:txBody>
          <a:bodyPr/>
          <a:lstStyle/>
          <a:p>
            <a:pPr algn="just" eaLnBrk="1" hangingPunct="1">
              <a:tabLst>
                <a:tab pos="360363" algn="l"/>
              </a:tabLst>
              <a:defRPr/>
            </a:pPr>
            <a:r>
              <a:rPr lang="uk-UA" altLang="uk-UA" sz="2800" b="1" u="sng" dirty="0" smtClean="0">
                <a:solidFill>
                  <a:schemeClr val="tx1"/>
                </a:solidFill>
              </a:rPr>
              <a:t>Кільцева</a:t>
            </a:r>
            <a:r>
              <a:rPr lang="uk-UA" altLang="uk-UA" sz="2800" dirty="0" smtClean="0">
                <a:solidFill>
                  <a:schemeClr val="tx1"/>
                </a:solidFill>
              </a:rPr>
              <a:t> </a:t>
            </a:r>
            <a:r>
              <a:rPr lang="uk-UA" altLang="uk-UA" sz="2600" dirty="0" smtClean="0">
                <a:solidFill>
                  <a:schemeClr val="tx1"/>
                </a:solidFill>
              </a:rPr>
              <a:t>подібна до кругової діаграми тільки  з отвором в центрі. Використовується для порівняння складових частин одного цілого за однією або кількома категоріями даних.</a:t>
            </a:r>
            <a:endParaRPr lang="ru-RU" altLang="uk-UA" sz="2600" dirty="0" smtClean="0">
              <a:solidFill>
                <a:schemeClr val="tx1"/>
              </a:solidFill>
            </a:endParaRPr>
          </a:p>
        </p:txBody>
      </p:sp>
      <p:pic>
        <p:nvPicPr>
          <p:cNvPr id="6146" name="Picture 2" descr="Картинки по запросу кільцева діаграма ц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060848"/>
            <a:ext cx="6523978" cy="396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Управляющая кнопка: возврат 4">
            <a:hlinkClick r:id="rId4" action="ppaction://hlinksldjump" highlightClick="1"/>
          </p:cNvPr>
          <p:cNvSpPr>
            <a:spLocks noChangeAspect="1"/>
          </p:cNvSpPr>
          <p:nvPr/>
        </p:nvSpPr>
        <p:spPr>
          <a:xfrm>
            <a:off x="8496480" y="6273360"/>
            <a:ext cx="396000" cy="39600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807998847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Rectangle 4"/>
          <p:cNvSpPr>
            <a:spLocks noGrp="1" noChangeArrowheads="1"/>
          </p:cNvSpPr>
          <p:nvPr>
            <p:ph type="title"/>
          </p:nvPr>
        </p:nvSpPr>
        <p:spPr>
          <a:xfrm>
            <a:off x="395536" y="277813"/>
            <a:ext cx="8229600" cy="1783035"/>
          </a:xfrm>
        </p:spPr>
        <p:txBody>
          <a:bodyPr/>
          <a:lstStyle/>
          <a:p>
            <a:pPr algn="just" eaLnBrk="1" hangingPunct="1">
              <a:defRPr/>
            </a:pPr>
            <a:r>
              <a:rPr lang="uk-UA" sz="2800" b="1" u="sng" dirty="0" smtClean="0">
                <a:solidFill>
                  <a:schemeClr val="tx1"/>
                </a:solidFill>
              </a:rPr>
              <a:t>Пелюсткова</a:t>
            </a:r>
            <a:r>
              <a:rPr lang="uk-UA" sz="2800" b="0" dirty="0" smtClean="0">
                <a:solidFill>
                  <a:schemeClr val="tx1"/>
                </a:solidFill>
              </a:rPr>
              <a:t> </a:t>
            </a:r>
            <a:r>
              <a:rPr lang="uk-UA" sz="2600" dirty="0" smtClean="0">
                <a:solidFill>
                  <a:schemeClr val="tx1"/>
                </a:solidFill>
              </a:rPr>
              <a:t>використовується для порівняння блоків даних, показує зміни даних або їх частоти відносно центральної точки. Аналог графіка в полярній системі координат. </a:t>
            </a:r>
            <a:endParaRPr lang="uk-UA" sz="2600" dirty="0">
              <a:solidFill>
                <a:schemeClr val="tx1"/>
              </a:solidFill>
            </a:endParaRPr>
          </a:p>
        </p:txBody>
      </p:sp>
      <p:pic>
        <p:nvPicPr>
          <p:cNvPr id="9218" name="Picture 2" descr="Картинки по запросу пелюсткова діаграма в excel вид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47" t="25678" r="1604" b="14321"/>
          <a:stretch/>
        </p:blipFill>
        <p:spPr bwMode="auto">
          <a:xfrm>
            <a:off x="611559" y="1978482"/>
            <a:ext cx="7992889" cy="40428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Управляющая кнопка: возврат 4">
            <a:hlinkClick r:id="rId4" action="ppaction://hlinksldjump" highlightClick="1"/>
          </p:cNvPr>
          <p:cNvSpPr>
            <a:spLocks noChangeAspect="1"/>
          </p:cNvSpPr>
          <p:nvPr/>
        </p:nvSpPr>
        <p:spPr>
          <a:xfrm>
            <a:off x="8496480" y="6273360"/>
            <a:ext cx="396000" cy="39600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337042068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Rectangle 4"/>
          <p:cNvSpPr>
            <a:spLocks noGrp="1" noChangeArrowheads="1"/>
          </p:cNvSpPr>
          <p:nvPr>
            <p:ph type="title"/>
          </p:nvPr>
        </p:nvSpPr>
        <p:spPr>
          <a:xfrm>
            <a:off x="395536" y="260648"/>
            <a:ext cx="8229600" cy="1752600"/>
          </a:xfrm>
        </p:spPr>
        <p:txBody>
          <a:bodyPr/>
          <a:lstStyle/>
          <a:p>
            <a:pPr algn="just" eaLnBrk="1" hangingPunct="1">
              <a:defRPr/>
            </a:pPr>
            <a:r>
              <a:rPr lang="uk-UA" sz="2800" b="1" u="sng" dirty="0" err="1" smtClean="0">
                <a:solidFill>
                  <a:schemeClr val="tx1"/>
                </a:solidFill>
              </a:rPr>
              <a:t>Бульбашкова</a:t>
            </a:r>
            <a:r>
              <a:rPr lang="uk-UA" sz="2800" dirty="0" smtClean="0">
                <a:solidFill>
                  <a:schemeClr val="tx1"/>
                </a:solidFill>
              </a:rPr>
              <a:t> </a:t>
            </a:r>
            <a:r>
              <a:rPr lang="uk-UA" sz="2600" dirty="0" smtClean="0">
                <a:solidFill>
                  <a:schemeClr val="tx1"/>
                </a:solidFill>
              </a:rPr>
              <a:t>відображує на площині наборів із трьох значень. Подібна до точкової діаграми, але третя величина відображає розмір бульбашки. </a:t>
            </a:r>
            <a:endParaRPr lang="ru-RU" sz="2600" dirty="0" smtClean="0">
              <a:solidFill>
                <a:schemeClr val="tx1"/>
              </a:solidFill>
            </a:endParaRPr>
          </a:p>
        </p:txBody>
      </p:sp>
      <p:pic>
        <p:nvPicPr>
          <p:cNvPr id="1026" name="Picture 2" descr="Картинки по запросу бульбашкова діаграма ц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772816"/>
            <a:ext cx="4464496" cy="4376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Управляющая кнопка: возврат 4">
            <a:hlinkClick r:id="rId4" action="ppaction://hlinksldjump" highlightClick="1"/>
          </p:cNvPr>
          <p:cNvSpPr>
            <a:spLocks noChangeAspect="1"/>
          </p:cNvSpPr>
          <p:nvPr/>
        </p:nvSpPr>
        <p:spPr>
          <a:xfrm>
            <a:off x="8496480" y="6273360"/>
            <a:ext cx="396000" cy="39600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866189804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8" name="Rectangle 4"/>
          <p:cNvSpPr>
            <a:spLocks noGrp="1" noChangeArrowheads="1"/>
          </p:cNvSpPr>
          <p:nvPr>
            <p:ph type="title"/>
          </p:nvPr>
        </p:nvSpPr>
        <p:spPr>
          <a:xfrm>
            <a:off x="395536" y="277813"/>
            <a:ext cx="8229600" cy="1639019"/>
          </a:xfrm>
        </p:spPr>
        <p:txBody>
          <a:bodyPr/>
          <a:lstStyle/>
          <a:p>
            <a:pPr algn="just" eaLnBrk="1" hangingPunct="1">
              <a:tabLst>
                <a:tab pos="360363" algn="l"/>
              </a:tabLst>
              <a:defRPr/>
            </a:pPr>
            <a:r>
              <a:rPr lang="uk-UA" altLang="uk-UA" sz="2800" b="1" u="sng" dirty="0" smtClean="0">
                <a:solidFill>
                  <a:schemeClr val="tx1"/>
                </a:solidFill>
              </a:rPr>
              <a:t>Впроваджена  </a:t>
            </a:r>
            <a:r>
              <a:rPr lang="uk-UA" altLang="uk-UA" sz="2800" b="1" u="sng" dirty="0">
                <a:solidFill>
                  <a:schemeClr val="tx1"/>
                </a:solidFill>
              </a:rPr>
              <a:t>діаграма</a:t>
            </a:r>
            <a:r>
              <a:rPr lang="uk-UA" altLang="uk-UA" sz="2800" b="1" dirty="0">
                <a:solidFill>
                  <a:schemeClr val="tx1"/>
                </a:solidFill>
              </a:rPr>
              <a:t> </a:t>
            </a:r>
            <a:r>
              <a:rPr lang="uk-UA" altLang="uk-UA" sz="2600" dirty="0" smtClean="0">
                <a:solidFill>
                  <a:schemeClr val="tx1"/>
                </a:solidFill>
              </a:rPr>
              <a:t>– це така діаграма, що  розміщується на аркуші поряд з даними. Це дозволяє більш тісно пов’язати дані аркуша з їх графічним представленням. </a:t>
            </a:r>
            <a:endParaRPr lang="uk-UA" altLang="uk-UA" sz="2600" dirty="0" smtClean="0">
              <a:solidFill>
                <a:schemeClr val="tx1"/>
              </a:solidFill>
              <a:latin typeface="Arial" charset="0"/>
              <a:cs typeface="Arial" charset="0"/>
            </a:endParaRPr>
          </a:p>
        </p:txBody>
      </p:sp>
      <p:pic>
        <p:nvPicPr>
          <p:cNvPr id="2052" name="Picture 4" descr="Картинки по запросу впроваджена діаграма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386"/>
          <a:stretch/>
        </p:blipFill>
        <p:spPr bwMode="auto">
          <a:xfrm>
            <a:off x="899592" y="2213992"/>
            <a:ext cx="7311907" cy="3807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Управляющая кнопка: возврат 4">
            <a:hlinkClick r:id="rId4" action="ppaction://hlinksldjump" highlightClick="1"/>
          </p:cNvPr>
          <p:cNvSpPr>
            <a:spLocks noChangeAspect="1"/>
          </p:cNvSpPr>
          <p:nvPr/>
        </p:nvSpPr>
        <p:spPr>
          <a:xfrm>
            <a:off x="8496480" y="6273360"/>
            <a:ext cx="396000" cy="39600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111309121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uk-UA" altLang="uk-UA" sz="3600" b="1" dirty="0"/>
              <a:t>Терміни, що використовуються під час роботи з  </a:t>
            </a:r>
            <a:r>
              <a:rPr lang="uk-UA" altLang="uk-UA" sz="3600" b="1" dirty="0" smtClean="0"/>
              <a:t>діаграмами</a:t>
            </a:r>
            <a:endParaRPr lang="ru-RU" altLang="uk-UA" sz="3600" b="1" dirty="0"/>
          </a:p>
        </p:txBody>
      </p:sp>
      <p:sp>
        <p:nvSpPr>
          <p:cNvPr id="18435" name="Text Box 5"/>
          <p:cNvSpPr txBox="1">
            <a:spLocks noChangeArrowheads="1"/>
          </p:cNvSpPr>
          <p:nvPr/>
        </p:nvSpPr>
        <p:spPr bwMode="auto">
          <a:xfrm>
            <a:off x="533400" y="1600200"/>
            <a:ext cx="8305800" cy="5001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541338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just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uk-UA" altLang="uk-UA" sz="2600" dirty="0">
                <a:latin typeface="+mj-lt"/>
              </a:rPr>
              <a:t>Під час роботи з діаграмами необхідно знати декілька термінів,  визначення яких наведені нижче.</a:t>
            </a:r>
          </a:p>
          <a:p>
            <a:pPr algn="just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uk-UA" altLang="uk-UA" sz="2600" b="1" u="sng" dirty="0">
                <a:latin typeface="+mj-lt"/>
              </a:rPr>
              <a:t>Діапазон даних</a:t>
            </a:r>
            <a:r>
              <a:rPr lang="uk-UA" altLang="uk-UA" sz="2600" b="1" dirty="0">
                <a:latin typeface="+mj-lt"/>
              </a:rPr>
              <a:t>. </a:t>
            </a:r>
            <a:r>
              <a:rPr lang="uk-UA" altLang="uk-UA" sz="2600" dirty="0">
                <a:latin typeface="+mj-lt"/>
              </a:rPr>
              <a:t>Рядки, сектори і стовпчики відповідають певному діапазону даних у графічному вигляді. Діапазон даних може складатися з декількох рядів або тільки з одного.</a:t>
            </a:r>
          </a:p>
          <a:p>
            <a:pPr algn="just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uk-UA" altLang="uk-UA" sz="2600" b="1" u="sng" dirty="0">
                <a:latin typeface="+mj-lt"/>
              </a:rPr>
              <a:t>Ряд.</a:t>
            </a:r>
            <a:r>
              <a:rPr lang="uk-UA" altLang="uk-UA" sz="2600" dirty="0">
                <a:latin typeface="+mj-lt"/>
              </a:rPr>
              <a:t> Діапазон даних  може розділятись на декілька рядів. Кожен ряд відповідає певним даним, які занесені в окремий стовпчик,  і тому часто заголовки рядів співпадають з заголовками стовпчиків у таблиці.</a:t>
            </a:r>
          </a:p>
          <a:p>
            <a:pPr algn="just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uk-UA" altLang="uk-UA" sz="2200" b="1" u="sng" dirty="0">
                <a:latin typeface="Times New Roman" pitchFamily="18" charset="0"/>
              </a:rPr>
              <a:t>       </a:t>
            </a:r>
            <a:r>
              <a:rPr lang="uk-UA" altLang="uk-UA" sz="2000" b="1" u="sng" dirty="0">
                <a:latin typeface="Times New Roman" pitchFamily="18" charset="0"/>
              </a:rPr>
              <a:t>    </a:t>
            </a:r>
            <a:endParaRPr lang="ru-RU" altLang="uk-UA" sz="2000" dirty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5162120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533400"/>
            <a:ext cx="8458200" cy="5181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indent="541338" algn="just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uk-UA" altLang="uk-UA" sz="2400" b="1" u="sng" dirty="0" smtClean="0">
                <a:effectLst/>
                <a:latin typeface="+mj-lt"/>
              </a:rPr>
              <a:t>Осі.</a:t>
            </a:r>
            <a:r>
              <a:rPr lang="uk-UA" altLang="uk-UA" sz="2400" dirty="0" smtClean="0">
                <a:effectLst/>
                <a:latin typeface="+mj-lt"/>
              </a:rPr>
              <a:t> Це шкали, по довжині яких змінюється діаграма. У випадку </a:t>
            </a:r>
            <a:r>
              <a:rPr lang="uk-UA" altLang="uk-UA" sz="2400" dirty="0" err="1" smtClean="0">
                <a:effectLst/>
                <a:latin typeface="+mj-lt"/>
              </a:rPr>
              <a:t>двохвимірної</a:t>
            </a:r>
            <a:r>
              <a:rPr lang="uk-UA" altLang="uk-UA" sz="2400" dirty="0" smtClean="0">
                <a:effectLst/>
                <a:latin typeface="+mj-lt"/>
              </a:rPr>
              <a:t> діаграми їх є дві: вісь </a:t>
            </a:r>
            <a:r>
              <a:rPr lang="en-US" altLang="uk-UA" sz="2400" b="1" dirty="0" smtClean="0">
                <a:effectLst/>
                <a:latin typeface="+mj-lt"/>
              </a:rPr>
              <a:t>X</a:t>
            </a:r>
            <a:r>
              <a:rPr lang="uk-UA" altLang="uk-UA" sz="2400" dirty="0" smtClean="0">
                <a:effectLst/>
                <a:latin typeface="+mj-lt"/>
              </a:rPr>
              <a:t> (горизонтальна) і вісь </a:t>
            </a:r>
            <a:r>
              <a:rPr lang="en-US" altLang="uk-UA" sz="2400" b="1" dirty="0" smtClean="0">
                <a:effectLst/>
                <a:latin typeface="+mj-lt"/>
              </a:rPr>
              <a:t>Y</a:t>
            </a:r>
            <a:r>
              <a:rPr lang="uk-UA" altLang="uk-UA" sz="2400" dirty="0" smtClean="0">
                <a:effectLst/>
                <a:latin typeface="+mj-lt"/>
              </a:rPr>
              <a:t> (вертикальна). На осі </a:t>
            </a:r>
            <a:r>
              <a:rPr lang="en-US" altLang="uk-UA" sz="2400" b="1" dirty="0" smtClean="0">
                <a:effectLst/>
                <a:latin typeface="+mj-lt"/>
              </a:rPr>
              <a:t>X</a:t>
            </a:r>
            <a:r>
              <a:rPr lang="uk-UA" altLang="uk-UA" sz="2400" dirty="0" smtClean="0">
                <a:effectLst/>
                <a:latin typeface="+mj-lt"/>
              </a:rPr>
              <a:t> розміщуються всі діапазони даних і ряди. На осі </a:t>
            </a:r>
            <a:r>
              <a:rPr lang="en-US" altLang="uk-UA" sz="2400" b="1" dirty="0" smtClean="0">
                <a:effectLst/>
                <a:latin typeface="+mj-lt"/>
              </a:rPr>
              <a:t>Y</a:t>
            </a:r>
            <a:r>
              <a:rPr lang="uk-UA" altLang="uk-UA" sz="2400" dirty="0" smtClean="0">
                <a:effectLst/>
                <a:latin typeface="+mj-lt"/>
              </a:rPr>
              <a:t> відображаються значення стовпчиків, ліній або точок,  виражені у відповідних одиницях виміру. В </a:t>
            </a:r>
            <a:r>
              <a:rPr lang="uk-UA" altLang="uk-UA" sz="2400" dirty="0" err="1" smtClean="0">
                <a:effectLst/>
                <a:latin typeface="+mj-lt"/>
              </a:rPr>
              <a:t>трьохвимірній</a:t>
            </a:r>
            <a:r>
              <a:rPr lang="uk-UA" altLang="uk-UA" sz="2400" dirty="0" smtClean="0">
                <a:effectLst/>
                <a:latin typeface="+mj-lt"/>
              </a:rPr>
              <a:t> діаграмі вісь </a:t>
            </a:r>
            <a:r>
              <a:rPr lang="en-US" altLang="uk-UA" sz="2400" b="1" dirty="0" smtClean="0">
                <a:effectLst/>
                <a:latin typeface="+mj-lt"/>
              </a:rPr>
              <a:t>Z</a:t>
            </a:r>
            <a:r>
              <a:rPr lang="en-US" altLang="uk-UA" sz="2400" dirty="0" smtClean="0">
                <a:effectLst/>
                <a:latin typeface="+mj-lt"/>
              </a:rPr>
              <a:t> </a:t>
            </a:r>
            <a:r>
              <a:rPr lang="uk-UA" altLang="uk-UA" sz="2400" dirty="0" smtClean="0">
                <a:effectLst/>
                <a:latin typeface="+mj-lt"/>
              </a:rPr>
              <a:t>направлена вверх, вісь </a:t>
            </a:r>
            <a:r>
              <a:rPr lang="en-US" altLang="uk-UA" sz="2400" b="1" dirty="0" smtClean="0">
                <a:effectLst/>
                <a:latin typeface="+mj-lt"/>
              </a:rPr>
              <a:t>Y</a:t>
            </a:r>
            <a:r>
              <a:rPr lang="uk-UA" altLang="uk-UA" sz="2400" dirty="0" smtClean="0">
                <a:effectLst/>
                <a:latin typeface="+mj-lt"/>
              </a:rPr>
              <a:t> відображає ширину діаграми, а на осі </a:t>
            </a:r>
            <a:r>
              <a:rPr lang="en-US" altLang="uk-UA" sz="2400" b="1" dirty="0" smtClean="0">
                <a:effectLst/>
                <a:latin typeface="+mj-lt"/>
              </a:rPr>
              <a:t>X</a:t>
            </a:r>
            <a:r>
              <a:rPr lang="uk-UA" altLang="uk-UA" sz="2400" dirty="0" smtClean="0">
                <a:effectLst/>
                <a:latin typeface="+mj-lt"/>
              </a:rPr>
              <a:t> вказуються значення рядів.</a:t>
            </a:r>
          </a:p>
          <a:p>
            <a:pPr marL="0" indent="541338" algn="just">
              <a:spcBef>
                <a:spcPct val="50000"/>
              </a:spcBef>
              <a:buFont typeface="Wingdings" pitchFamily="2" charset="2"/>
              <a:buNone/>
            </a:pPr>
            <a:r>
              <a:rPr lang="uk-UA" altLang="uk-UA" sz="2400" b="1" u="sng" dirty="0" smtClean="0">
                <a:effectLst/>
                <a:latin typeface="+mj-lt"/>
              </a:rPr>
              <a:t>Легенда.</a:t>
            </a:r>
            <a:r>
              <a:rPr lang="uk-UA" altLang="uk-UA" sz="2400" dirty="0" smtClean="0">
                <a:effectLst/>
                <a:latin typeface="+mj-lt"/>
              </a:rPr>
              <a:t> Допомагає  розрізнити діапазони даних на діаграмі (пояснює, що означає той чи інший колір або узор на ній і допомагає візуально визначити значення, що належать до однієї категорії).</a:t>
            </a:r>
          </a:p>
          <a:p>
            <a:pPr marL="0" indent="541338" algn="just">
              <a:spcBef>
                <a:spcPct val="50000"/>
              </a:spcBef>
              <a:buFont typeface="Wingdings" pitchFamily="2" charset="2"/>
              <a:buNone/>
            </a:pPr>
            <a:r>
              <a:rPr lang="uk-UA" altLang="uk-UA" sz="2400" b="1" u="sng" dirty="0" smtClean="0">
                <a:effectLst/>
                <a:latin typeface="+mj-lt"/>
              </a:rPr>
              <a:t>Лінії сітки.</a:t>
            </a:r>
            <a:r>
              <a:rPr lang="uk-UA" altLang="uk-UA" sz="2400" dirty="0" smtClean="0">
                <a:effectLst/>
                <a:latin typeface="+mj-lt"/>
              </a:rPr>
              <a:t> Сітка допомагає пов</a:t>
            </a:r>
            <a:r>
              <a:rPr lang="uk-UA" altLang="uk-UA" sz="2400" dirty="0" smtClean="0">
                <a:effectLst/>
                <a:latin typeface="+mj-lt"/>
                <a:cs typeface="Times New Roman" pitchFamily="18" charset="0"/>
              </a:rPr>
              <a:t>’</a:t>
            </a:r>
            <a:r>
              <a:rPr lang="uk-UA" altLang="uk-UA" sz="2400" dirty="0" smtClean="0">
                <a:effectLst/>
                <a:latin typeface="+mj-lt"/>
              </a:rPr>
              <a:t>язати зображення на діаграмі з числовими значеннями і є особливо корисною при точних порівняннях за різними категоріями даних. </a:t>
            </a:r>
            <a:endParaRPr lang="ru-RU" altLang="uk-UA" sz="2400" dirty="0" smtClean="0">
              <a:effectLst/>
              <a:latin typeface="+mj-lt"/>
            </a:endParaRPr>
          </a:p>
        </p:txBody>
      </p:sp>
      <p:sp>
        <p:nvSpPr>
          <p:cNvPr id="3" name="WordArt 8">
            <a:hlinkClick r:id="rId2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812088" y="6242050"/>
            <a:ext cx="863600" cy="257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b="1" kern="1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/>
                <a:cs typeface="Times New Roman"/>
              </a:rPr>
              <a:t>План</a:t>
            </a:r>
          </a:p>
        </p:txBody>
      </p:sp>
    </p:spTree>
    <p:extLst>
      <p:ext uri="{BB962C8B-B14F-4D97-AF65-F5344CB8AC3E}">
        <p14:creationId xmlns:p14="http://schemas.microsoft.com/office/powerpoint/2010/main" val="571508997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uk-UA" sz="4800" b="1" dirty="0"/>
              <a:t>Створення діаграм</a:t>
            </a:r>
            <a:endParaRPr lang="ru-RU" sz="4800" b="1" dirty="0"/>
          </a:p>
        </p:txBody>
      </p:sp>
      <p:sp>
        <p:nvSpPr>
          <p:cNvPr id="20483" name="Text Box 5"/>
          <p:cNvSpPr txBox="1">
            <a:spLocks noChangeArrowheads="1"/>
          </p:cNvSpPr>
          <p:nvPr/>
        </p:nvSpPr>
        <p:spPr bwMode="auto">
          <a:xfrm>
            <a:off x="609600" y="1052736"/>
            <a:ext cx="8077200" cy="492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360363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Garamond" pitchFamily="18" charset="0"/>
              </a:defRPr>
            </a:lvl1pPr>
            <a:lvl2pPr marL="825500" indent="-285750" eaLnBrk="0" hangingPunct="0"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233488" indent="-228600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Garamond" pitchFamily="18" charset="0"/>
              </a:defRPr>
            </a:lvl3pPr>
            <a:lvl4pPr marL="1641475" indent="-228600" eaLnBrk="0" hangingPunct="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indent="0" algn="just" eaLnBrk="1" hangingPunct="1">
              <a:spcBef>
                <a:spcPts val="0"/>
              </a:spcBef>
              <a:buClrTx/>
              <a:buSzTx/>
              <a:buFontTx/>
              <a:buNone/>
            </a:pPr>
            <a:r>
              <a:rPr lang="uk-UA" altLang="uk-UA" sz="2000" dirty="0" smtClean="0">
                <a:latin typeface="Times New Roman" pitchFamily="18" charset="0"/>
              </a:rPr>
              <a:t>	</a:t>
            </a:r>
            <a:r>
              <a:rPr lang="uk-UA" altLang="uk-UA" sz="2600" dirty="0">
                <a:latin typeface="+mj-lt"/>
                <a:ea typeface="+mj-ea"/>
                <a:cs typeface="+mj-cs"/>
              </a:rPr>
              <a:t>Оскільки діаграми Excel створюються на основі даних із існуючих аркушів, то спочатку потрібно створити аркуш з усіма необхідними числовими даними та фактами. </a:t>
            </a:r>
          </a:p>
          <a:p>
            <a:pPr indent="0" algn="just">
              <a:spcBef>
                <a:spcPts val="0"/>
              </a:spcBef>
              <a:buNone/>
            </a:pPr>
            <a:r>
              <a:rPr lang="uk-UA" sz="2600" dirty="0">
                <a:latin typeface="+mj-lt"/>
                <a:ea typeface="+mj-ea"/>
                <a:cs typeface="+mj-cs"/>
              </a:rPr>
              <a:t>	Для побудови діаграми виділяють діапазон клітинок, що містить необхідні дані. При цьому слід виділяти назви стовпців і (або) рядків та числові дані, це забезпечить їх автоматичне </a:t>
            </a:r>
            <a:r>
              <a:rPr lang="uk-UA" sz="2600" dirty="0" smtClean="0">
                <a:latin typeface="+mj-lt"/>
                <a:ea typeface="+mj-ea"/>
                <a:cs typeface="+mj-cs"/>
              </a:rPr>
              <a:t>вставлення на </a:t>
            </a:r>
            <a:r>
              <a:rPr lang="uk-UA" sz="2600" dirty="0">
                <a:latin typeface="+mj-lt"/>
                <a:ea typeface="+mj-ea"/>
                <a:cs typeface="+mj-cs"/>
              </a:rPr>
              <a:t>діаграму як підписи осей та легенди</a:t>
            </a:r>
            <a:r>
              <a:rPr lang="uk-UA" sz="2800" dirty="0" smtClean="0">
                <a:latin typeface="+mj-lt"/>
                <a:ea typeface="+mj-ea"/>
                <a:cs typeface="+mj-cs"/>
              </a:rPr>
              <a:t>.</a:t>
            </a:r>
            <a:r>
              <a:rPr lang="uk-UA" sz="2600" dirty="0" smtClean="0">
                <a:latin typeface="+mj-lt"/>
                <a:ea typeface="+mj-ea"/>
                <a:cs typeface="+mj-cs"/>
              </a:rPr>
              <a:t> </a:t>
            </a:r>
            <a:endParaRPr lang="uk-UA" sz="2600" dirty="0">
              <a:latin typeface="+mj-lt"/>
              <a:ea typeface="+mj-ea"/>
              <a:cs typeface="+mj-cs"/>
            </a:endParaRPr>
          </a:p>
          <a:p>
            <a:pPr indent="0" algn="just" eaLnBrk="1" hangingPunct="1">
              <a:spcBef>
                <a:spcPts val="0"/>
              </a:spcBef>
              <a:buClrTx/>
              <a:buSzTx/>
              <a:buFontTx/>
              <a:buNone/>
            </a:pPr>
            <a:r>
              <a:rPr lang="uk-UA" altLang="uk-UA" sz="2600" dirty="0">
                <a:latin typeface="+mj-lt"/>
                <a:ea typeface="+mj-ea"/>
                <a:cs typeface="+mj-cs"/>
              </a:rPr>
              <a:t>	</a:t>
            </a:r>
            <a:r>
              <a:rPr lang="uk-UA" sz="2600" dirty="0" smtClean="0">
                <a:latin typeface="+mj-lt"/>
                <a:ea typeface="+mj-ea"/>
                <a:cs typeface="+mj-cs"/>
              </a:rPr>
              <a:t>Незалежно від того, яким чином була створена діаграма, вона завжди зв’язана з даними аркуша. У разі змінення даних діаграма буде автоматично оновлюватися. </a:t>
            </a:r>
            <a:endParaRPr lang="uk-UA" altLang="uk-UA" sz="2600" dirty="0"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233959681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Text Box 5"/>
          <p:cNvSpPr txBox="1">
            <a:spLocks noChangeArrowheads="1"/>
          </p:cNvSpPr>
          <p:nvPr/>
        </p:nvSpPr>
        <p:spPr bwMode="auto">
          <a:xfrm>
            <a:off x="512867" y="188640"/>
            <a:ext cx="80772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360363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Garamond" pitchFamily="18" charset="0"/>
              </a:defRPr>
            </a:lvl1pPr>
            <a:lvl2pPr marL="825500" indent="-285750" eaLnBrk="0" hangingPunct="0"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233488" indent="-228600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Garamond" pitchFamily="18" charset="0"/>
              </a:defRPr>
            </a:lvl3pPr>
            <a:lvl4pPr marL="1641475" indent="-228600" eaLnBrk="0" hangingPunct="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just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uk-UA" altLang="uk-UA" sz="2000" dirty="0" smtClean="0">
                <a:latin typeface="+mj-lt"/>
              </a:rPr>
              <a:t>Для створення діаграми на вкладці </a:t>
            </a:r>
            <a:r>
              <a:rPr lang="uk-UA" altLang="uk-UA" sz="2200" b="1" dirty="0" smtClean="0">
                <a:latin typeface="+mj-lt"/>
              </a:rPr>
              <a:t>Вставка</a:t>
            </a:r>
            <a:r>
              <a:rPr lang="uk-UA" altLang="uk-UA" sz="2000" dirty="0" smtClean="0">
                <a:latin typeface="+mj-lt"/>
              </a:rPr>
              <a:t> в групі </a:t>
            </a:r>
            <a:r>
              <a:rPr lang="uk-UA" altLang="uk-UA" sz="2200" b="1" dirty="0" err="1" smtClean="0">
                <a:latin typeface="+mj-lt"/>
              </a:rPr>
              <a:t>Диаграмм</a:t>
            </a:r>
            <a:r>
              <a:rPr lang="ru-RU" altLang="uk-UA" sz="2200" b="1" dirty="0" smtClean="0">
                <a:latin typeface="+mj-lt"/>
              </a:rPr>
              <a:t>ы</a:t>
            </a:r>
            <a:r>
              <a:rPr lang="uk-UA" altLang="uk-UA" sz="2200" b="1" dirty="0" smtClean="0">
                <a:latin typeface="+mj-lt"/>
              </a:rPr>
              <a:t> </a:t>
            </a:r>
            <a:r>
              <a:rPr lang="uk-UA" altLang="uk-UA" sz="2000" dirty="0" smtClean="0">
                <a:latin typeface="+mj-lt"/>
              </a:rPr>
              <a:t>слід обрати тип діаграми: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ru-RU" altLang="uk-UA" sz="2000" dirty="0">
              <a:latin typeface="+mj-lt"/>
            </a:endParaRPr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665267" y="2348880"/>
            <a:ext cx="80772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360363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Garamond" pitchFamily="18" charset="0"/>
              </a:defRPr>
            </a:lvl1pPr>
            <a:lvl2pPr marL="825500" indent="-285750" eaLnBrk="0" hangingPunct="0"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233488" indent="-228600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Garamond" pitchFamily="18" charset="0"/>
              </a:defRPr>
            </a:lvl3pPr>
            <a:lvl4pPr marL="1641475" indent="-228600" eaLnBrk="0" hangingPunct="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indent="0" algn="just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uk-UA" altLang="uk-UA" sz="2000" dirty="0" smtClean="0"/>
              <a:t>та вид діаграми:</a:t>
            </a:r>
            <a:endParaRPr lang="ru-RU" altLang="uk-UA" sz="2000" dirty="0"/>
          </a:p>
        </p:txBody>
      </p:sp>
      <p:pic>
        <p:nvPicPr>
          <p:cNvPr id="1032" name="Рисунок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53" t="12753" r="63084" b="43710"/>
          <a:stretch>
            <a:fillRect/>
          </a:stretch>
        </p:blipFill>
        <p:spPr bwMode="auto">
          <a:xfrm>
            <a:off x="611560" y="2775721"/>
            <a:ext cx="1590332" cy="29031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Рисунок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40" t="13277" r="61397" b="61031"/>
          <a:stretch>
            <a:fillRect/>
          </a:stretch>
        </p:blipFill>
        <p:spPr bwMode="auto">
          <a:xfrm>
            <a:off x="2448920" y="3959188"/>
            <a:ext cx="1309685" cy="1719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Рисунок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42" t="13104" r="55190" b="42755"/>
          <a:stretch>
            <a:fillRect/>
          </a:stretch>
        </p:blipFill>
        <p:spPr bwMode="auto">
          <a:xfrm>
            <a:off x="4023514" y="2736086"/>
            <a:ext cx="1290975" cy="2940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Рисунок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07" t="12415" r="50726" b="67584"/>
          <a:stretch>
            <a:fillRect/>
          </a:stretch>
        </p:blipFill>
        <p:spPr bwMode="auto">
          <a:xfrm>
            <a:off x="5579398" y="2708920"/>
            <a:ext cx="1290975" cy="1331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Рисунок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77" t="12932" r="46558" b="69653"/>
          <a:stretch>
            <a:fillRect/>
          </a:stretch>
        </p:blipFill>
        <p:spPr bwMode="auto">
          <a:xfrm>
            <a:off x="5579398" y="4511287"/>
            <a:ext cx="1290975" cy="1164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Рисунок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362" t="12587" r="39574" b="43272"/>
          <a:stretch>
            <a:fillRect/>
          </a:stretch>
        </p:blipFill>
        <p:spPr bwMode="auto">
          <a:xfrm>
            <a:off x="7147999" y="2708920"/>
            <a:ext cx="1702590" cy="2940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0" y="71532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altLang="uk-U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3" name="Рисунок 12" descr="Вырезка экрана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58" y="980728"/>
            <a:ext cx="6058974" cy="1305446"/>
          </a:xfrm>
          <a:prstGeom prst="rect">
            <a:avLst/>
          </a:prstGeom>
        </p:spPr>
      </p:pic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395535" y="5765194"/>
            <a:ext cx="845505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360363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Garamond" pitchFamily="18" charset="0"/>
              </a:defRPr>
            </a:lvl1pPr>
            <a:lvl2pPr marL="825500" indent="-285750" eaLnBrk="0" hangingPunct="0"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233488" indent="-228600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Garamond" pitchFamily="18" charset="0"/>
              </a:defRPr>
            </a:lvl3pPr>
            <a:lvl4pPr marL="1641475" indent="-228600" eaLnBrk="0" hangingPunct="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indent="0" algn="just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uk-UA" altLang="uk-UA" sz="2000" dirty="0" smtClean="0">
                <a:latin typeface="+mj-lt"/>
              </a:rPr>
              <a:t>Кнопка           відкриває діалогове вікно з усіма доступними типами діаграм. </a:t>
            </a:r>
            <a:endParaRPr lang="ru-RU" altLang="uk-UA" sz="2000" dirty="0">
              <a:latin typeface="+mj-lt"/>
            </a:endParaRPr>
          </a:p>
        </p:txBody>
      </p:sp>
      <p:pic>
        <p:nvPicPr>
          <p:cNvPr id="27" name="Рисунок 26" descr="Вырезка экрана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203" t="72837" r="132" b="1466"/>
          <a:stretch/>
        </p:blipFill>
        <p:spPr>
          <a:xfrm>
            <a:off x="1476304" y="5797522"/>
            <a:ext cx="343252" cy="335454"/>
          </a:xfrm>
          <a:prstGeom prst="rect">
            <a:avLst/>
          </a:prstGeom>
        </p:spPr>
      </p:pic>
      <p:sp>
        <p:nvSpPr>
          <p:cNvPr id="15" name="WordArt 8">
            <a:hlinkClick r:id="rId10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812088" y="6242050"/>
            <a:ext cx="863600" cy="257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b="1" kern="1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/>
                <a:cs typeface="Times New Roman"/>
              </a:rPr>
              <a:t>План</a:t>
            </a:r>
          </a:p>
        </p:txBody>
      </p:sp>
    </p:spTree>
    <p:extLst>
      <p:ext uri="{BB962C8B-B14F-4D97-AF65-F5344CB8AC3E}">
        <p14:creationId xmlns:p14="http://schemas.microsoft.com/office/powerpoint/2010/main" val="47395666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2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7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9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/>
      <p:bldP spid="12" grpId="0"/>
      <p:bldP spid="2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4"/>
          <p:cNvSpPr>
            <a:spLocks noGrp="1" noChangeArrowheads="1"/>
          </p:cNvSpPr>
          <p:nvPr>
            <p:ph type="title"/>
          </p:nvPr>
        </p:nvSpPr>
        <p:spPr>
          <a:xfrm>
            <a:off x="425896" y="260648"/>
            <a:ext cx="8436224" cy="1800200"/>
          </a:xfrm>
        </p:spPr>
        <p:txBody>
          <a:bodyPr/>
          <a:lstStyle/>
          <a:p>
            <a:pPr algn="just"/>
            <a:r>
              <a:rPr lang="uk-UA" sz="2800" b="1" dirty="0" smtClean="0">
                <a:solidFill>
                  <a:schemeClr val="tx1"/>
                </a:solidFill>
              </a:rPr>
              <a:t>	Для </a:t>
            </a:r>
            <a:r>
              <a:rPr lang="uk-UA" sz="2800" b="1" dirty="0">
                <a:solidFill>
                  <a:schemeClr val="tx1"/>
                </a:solidFill>
              </a:rPr>
              <a:t>наочного відображення даних, які входять до електронної таблиці, служать діаграми та графіки. Діаграми розроблені для перетворення рядків та стовпців даних в наглядні зображення</a:t>
            </a:r>
            <a:r>
              <a:rPr lang="uk-UA" sz="2800" b="1" dirty="0" smtClean="0">
                <a:solidFill>
                  <a:schemeClr val="tx1"/>
                </a:solidFill>
              </a:rPr>
              <a:t>.</a:t>
            </a:r>
            <a:endParaRPr lang="uk-UA" altLang="uk-UA" sz="2900" b="1" dirty="0" smtClean="0">
              <a:solidFill>
                <a:schemeClr val="tx1"/>
              </a:solidFill>
            </a:endParaRPr>
          </a:p>
        </p:txBody>
      </p:sp>
      <p:sp>
        <p:nvSpPr>
          <p:cNvPr id="3" name="Rectangle 4"/>
          <p:cNvSpPr txBox="1">
            <a:spLocks noChangeArrowheads="1"/>
          </p:cNvSpPr>
          <p:nvPr/>
        </p:nvSpPr>
        <p:spPr bwMode="auto">
          <a:xfrm>
            <a:off x="425896" y="2132856"/>
            <a:ext cx="8436224" cy="18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itchFamily="18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itchFamily="18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itchFamily="18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itchFamily="18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itchFamily="18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itchFamily="18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itchFamily="18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itchFamily="18" charset="0"/>
              </a:defRPr>
            </a:lvl9pPr>
          </a:lstStyle>
          <a:p>
            <a:pPr algn="just"/>
            <a:r>
              <a:rPr lang="uk-UA" sz="2800" b="1" kern="0" dirty="0" smtClean="0">
                <a:solidFill>
                  <a:schemeClr val="tx1"/>
                </a:solidFill>
              </a:rPr>
              <a:t>	Вони дають можливість порівнювати дані, виявляти закономірності. Таке подання даних є більш наочним і значно покращує їх сприйняття та розуміння.                              </a:t>
            </a:r>
            <a:r>
              <a:rPr lang="uk-UA" sz="2800" b="1" kern="0" dirty="0" smtClean="0">
                <a:solidFill>
                  <a:schemeClr val="bg1"/>
                </a:solidFill>
              </a:rPr>
              <a:t>ь</a:t>
            </a:r>
            <a:r>
              <a:rPr lang="uk-UA" sz="2800" kern="0" dirty="0" smtClean="0">
                <a:solidFill>
                  <a:schemeClr val="bg1"/>
                </a:solidFill>
              </a:rPr>
              <a:t/>
            </a:r>
            <a:br>
              <a:rPr lang="uk-UA" sz="2800" kern="0" dirty="0" smtClean="0">
                <a:solidFill>
                  <a:schemeClr val="bg1"/>
                </a:solidFill>
              </a:rPr>
            </a:br>
            <a:r>
              <a:rPr lang="uk-UA" sz="2800" kern="0" dirty="0" smtClean="0">
                <a:solidFill>
                  <a:schemeClr val="tx1"/>
                </a:solidFill>
              </a:rPr>
              <a:t>	</a:t>
            </a:r>
            <a:endParaRPr lang="uk-UA" altLang="uk-UA" sz="2900" b="1" kern="0" dirty="0" smtClean="0">
              <a:solidFill>
                <a:schemeClr val="tx1"/>
              </a:solidFill>
            </a:endParaRPr>
          </a:p>
        </p:txBody>
      </p:sp>
      <p:sp>
        <p:nvSpPr>
          <p:cNvPr id="4" name="Rectangle 4"/>
          <p:cNvSpPr txBox="1">
            <a:spLocks noChangeArrowheads="1"/>
          </p:cNvSpPr>
          <p:nvPr/>
        </p:nvSpPr>
        <p:spPr bwMode="auto">
          <a:xfrm>
            <a:off x="539552" y="4063400"/>
            <a:ext cx="8322568" cy="20298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itchFamily="18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itchFamily="18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itchFamily="18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itchFamily="18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itchFamily="18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itchFamily="18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itchFamily="18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itchFamily="18" charset="0"/>
              </a:defRPr>
            </a:lvl9pPr>
          </a:lstStyle>
          <a:p>
            <a:pPr algn="just"/>
            <a:r>
              <a:rPr lang="uk-UA" sz="2800" kern="0" dirty="0" smtClean="0">
                <a:solidFill>
                  <a:schemeClr val="tx1"/>
                </a:solidFill>
              </a:rPr>
              <a:t>	</a:t>
            </a:r>
            <a:r>
              <a:rPr lang="uk-UA" sz="2800" b="1" kern="0" dirty="0" smtClean="0">
                <a:solidFill>
                  <a:schemeClr val="tx1"/>
                </a:solidFill>
              </a:rPr>
              <a:t>Excel дозволяє будувати на основі даних з електронної таблиці різні типи діаграм. Тип діаграми вибирається в залежності від типу даних і від  того,  як необхідно подати інформацію.</a:t>
            </a:r>
            <a:r>
              <a:rPr lang="uk-UA" sz="3200" kern="0" dirty="0" smtClean="0"/>
              <a:t/>
            </a:r>
            <a:br>
              <a:rPr lang="uk-UA" sz="3200" kern="0" dirty="0" smtClean="0"/>
            </a:br>
            <a:endParaRPr lang="uk-UA" altLang="uk-UA" sz="2900" b="1" kern="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1710672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/>
      <p:bldP spid="3" grpId="0"/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6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846931"/>
          </a:xfrm>
        </p:spPr>
        <p:txBody>
          <a:bodyPr/>
          <a:lstStyle/>
          <a:p>
            <a:pPr marL="0" indent="0"/>
            <a:r>
              <a:rPr lang="uk-UA" sz="4800" b="1" dirty="0" smtClean="0"/>
              <a:t>Елементи </a:t>
            </a:r>
            <a:r>
              <a:rPr lang="uk-UA" sz="4800" b="1" dirty="0"/>
              <a:t>діаграми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467544" y="1688609"/>
            <a:ext cx="828092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just">
              <a:buNone/>
            </a:pPr>
            <a:r>
              <a:rPr lang="uk-UA" sz="2800" dirty="0" smtClean="0">
                <a:latin typeface="+mj-lt"/>
                <a:ea typeface="+mj-ea"/>
                <a:cs typeface="+mj-cs"/>
              </a:rPr>
              <a:t>	</a:t>
            </a:r>
            <a:r>
              <a:rPr lang="uk-UA" sz="2800" b="1" dirty="0" smtClean="0">
                <a:latin typeface="+mj-lt"/>
                <a:ea typeface="+mj-ea"/>
                <a:cs typeface="+mj-cs"/>
              </a:rPr>
              <a:t>Діаграма </a:t>
            </a:r>
            <a:r>
              <a:rPr lang="uk-UA" sz="2800" b="1" dirty="0">
                <a:latin typeface="+mj-lt"/>
                <a:ea typeface="+mj-ea"/>
                <a:cs typeface="+mj-cs"/>
              </a:rPr>
              <a:t>складається з багатьох елементів. Деякі з цих елементів відображаються за замовчуванням, інші можна додавати в разі необхідності. Вигляд елементів діаграми можна змінювати, переміщаючи їх на інше місце на діаграмі, змінюючи розмір або формат. Також можна видаляти непотрібні елементи з діаграми.</a:t>
            </a:r>
          </a:p>
        </p:txBody>
      </p:sp>
    </p:spTree>
    <p:extLst>
      <p:ext uri="{BB962C8B-B14F-4D97-AF65-F5344CB8AC3E}">
        <p14:creationId xmlns:p14="http://schemas.microsoft.com/office/powerpoint/2010/main" val="1463909393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Вырезка экрана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548680"/>
            <a:ext cx="7702942" cy="4824536"/>
          </a:xfrm>
          <a:prstGeom prst="rect">
            <a:avLst/>
          </a:prstGeom>
        </p:spPr>
      </p:pic>
      <p:sp>
        <p:nvSpPr>
          <p:cNvPr id="12" name="Прямоугольная выноска 11"/>
          <p:cNvSpPr/>
          <p:nvPr/>
        </p:nvSpPr>
        <p:spPr>
          <a:xfrm>
            <a:off x="395536" y="267456"/>
            <a:ext cx="2664296" cy="432048"/>
          </a:xfrm>
          <a:prstGeom prst="wedgeRectCallout">
            <a:avLst>
              <a:gd name="adj1" fmla="val 38210"/>
              <a:gd name="adj2" fmla="val 133930"/>
            </a:avLst>
          </a:prstGeom>
          <a:solidFill>
            <a:srgbClr val="176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uk-UA" b="1" dirty="0">
                <a:solidFill>
                  <a:schemeClr val="bg1"/>
                </a:solidFill>
                <a:latin typeface="Arial Black" panose="020B0A04020102020204" pitchFamily="34" charset="0"/>
              </a:rPr>
              <a:t>Область </a:t>
            </a:r>
            <a:r>
              <a:rPr lang="uk-UA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діаграми</a:t>
            </a:r>
            <a:endParaRPr lang="ru-RU" dirty="0">
              <a:latin typeface="Arial Black" panose="020B0A04020102020204" pitchFamily="34" charset="0"/>
            </a:endParaRPr>
          </a:p>
        </p:txBody>
      </p:sp>
      <p:sp>
        <p:nvSpPr>
          <p:cNvPr id="14" name="Прямоугольная выноска 13"/>
          <p:cNvSpPr/>
          <p:nvPr/>
        </p:nvSpPr>
        <p:spPr>
          <a:xfrm>
            <a:off x="6128871" y="5498342"/>
            <a:ext cx="2792055" cy="810978"/>
          </a:xfrm>
          <a:prstGeom prst="wedgeRectCallout">
            <a:avLst>
              <a:gd name="adj1" fmla="val -14535"/>
              <a:gd name="adj2" fmla="val -109312"/>
            </a:avLst>
          </a:prstGeom>
          <a:solidFill>
            <a:srgbClr val="176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spcAft>
                <a:spcPts val="0"/>
              </a:spcAft>
            </a:pPr>
            <a:r>
              <a:rPr lang="uk-UA" b="1" dirty="0">
                <a:solidFill>
                  <a:schemeClr val="bg1"/>
                </a:solidFill>
                <a:latin typeface="Arial Black" panose="020B0A04020102020204" pitchFamily="34" charset="0"/>
              </a:rPr>
              <a:t>Горизонтальна вісь (вісь </a:t>
            </a:r>
            <a:r>
              <a:rPr lang="uk-UA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категорій</a:t>
            </a:r>
            <a:r>
              <a:rPr lang="uk-UA" b="1" dirty="0">
                <a:solidFill>
                  <a:schemeClr val="bg1"/>
                </a:solidFill>
                <a:latin typeface="Arial Black" panose="020B0A04020102020204" pitchFamily="34" charset="0"/>
              </a:rPr>
              <a:t>) </a:t>
            </a:r>
            <a:endParaRPr lang="uk-UA" altLang="uk-UA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15" name="Прямоугольная выноска 14"/>
          <p:cNvSpPr/>
          <p:nvPr/>
        </p:nvSpPr>
        <p:spPr>
          <a:xfrm>
            <a:off x="6281272" y="1124744"/>
            <a:ext cx="2664296" cy="432048"/>
          </a:xfrm>
          <a:prstGeom prst="wedgeRectCallout">
            <a:avLst>
              <a:gd name="adj1" fmla="val -90797"/>
              <a:gd name="adj2" fmla="val 134264"/>
            </a:avLst>
          </a:prstGeom>
          <a:solidFill>
            <a:srgbClr val="176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spcAft>
                <a:spcPts val="1000"/>
              </a:spcAft>
            </a:pPr>
            <a:r>
              <a:rPr lang="uk-UA" b="1" dirty="0">
                <a:solidFill>
                  <a:schemeClr val="bg1"/>
                </a:solidFill>
                <a:latin typeface="Arial Black" panose="020B0A04020102020204" pitchFamily="34" charset="0"/>
              </a:rPr>
              <a:t>Область побудови</a:t>
            </a:r>
            <a:endParaRPr lang="uk-UA" altLang="uk-UA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16" name="Прямоугольная выноска 15"/>
          <p:cNvSpPr/>
          <p:nvPr/>
        </p:nvSpPr>
        <p:spPr>
          <a:xfrm>
            <a:off x="6256631" y="1988840"/>
            <a:ext cx="2664296" cy="432048"/>
          </a:xfrm>
          <a:prstGeom prst="wedgeRectCallout">
            <a:avLst>
              <a:gd name="adj1" fmla="val 8614"/>
              <a:gd name="adj2" fmla="val 159807"/>
            </a:avLst>
          </a:prstGeom>
          <a:solidFill>
            <a:srgbClr val="176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Легенда</a:t>
            </a:r>
            <a:endParaRPr lang="ru-RU" dirty="0">
              <a:latin typeface="Arial Black" panose="020B0A04020102020204" pitchFamily="34" charset="0"/>
            </a:endParaRPr>
          </a:p>
        </p:txBody>
      </p:sp>
      <p:sp>
        <p:nvSpPr>
          <p:cNvPr id="17" name="Прямоугольная выноска 16"/>
          <p:cNvSpPr/>
          <p:nvPr/>
        </p:nvSpPr>
        <p:spPr>
          <a:xfrm>
            <a:off x="395536" y="5455673"/>
            <a:ext cx="2664296" cy="853647"/>
          </a:xfrm>
          <a:prstGeom prst="wedgeRectCallout">
            <a:avLst>
              <a:gd name="adj1" fmla="val -8044"/>
              <a:gd name="adj2" fmla="val -124678"/>
            </a:avLst>
          </a:prstGeom>
          <a:solidFill>
            <a:srgbClr val="176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spcAft>
                <a:spcPts val="0"/>
              </a:spcAft>
            </a:pPr>
            <a:r>
              <a:rPr lang="uk-UA" b="1" dirty="0">
                <a:solidFill>
                  <a:schemeClr val="bg1"/>
                </a:solidFill>
                <a:latin typeface="Arial Black" panose="020B0A04020102020204" pitchFamily="34" charset="0"/>
              </a:rPr>
              <a:t>Вертикальна </a:t>
            </a:r>
            <a:r>
              <a:rPr lang="uk-UA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вісь</a:t>
            </a:r>
          </a:p>
          <a:p>
            <a:pPr>
              <a:spcAft>
                <a:spcPts val="0"/>
              </a:spcAft>
            </a:pPr>
            <a:r>
              <a:rPr lang="uk-UA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(вісь значень)</a:t>
            </a:r>
            <a:endParaRPr lang="uk-UA" altLang="uk-UA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18" name="Прямоугольная выноска 17"/>
          <p:cNvSpPr/>
          <p:nvPr/>
        </p:nvSpPr>
        <p:spPr>
          <a:xfrm>
            <a:off x="3275856" y="5661248"/>
            <a:ext cx="2664296" cy="648072"/>
          </a:xfrm>
          <a:prstGeom prst="wedgeRectCallout">
            <a:avLst>
              <a:gd name="adj1" fmla="val -50560"/>
              <a:gd name="adj2" fmla="val -223340"/>
            </a:avLst>
          </a:prstGeom>
          <a:solidFill>
            <a:srgbClr val="176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spcAft>
                <a:spcPts val="1000"/>
              </a:spcAft>
            </a:pPr>
            <a:r>
              <a:rPr lang="uk-UA" b="1" dirty="0">
                <a:solidFill>
                  <a:schemeClr val="bg1"/>
                </a:solidFill>
                <a:latin typeface="Arial Black" panose="020B0A04020102020204" pitchFamily="34" charset="0"/>
              </a:rPr>
              <a:t>Точки даних рядів даних</a:t>
            </a:r>
            <a:endParaRPr lang="uk-UA" altLang="uk-UA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19" name="Прямоугольная выноска 18"/>
          <p:cNvSpPr/>
          <p:nvPr/>
        </p:nvSpPr>
        <p:spPr>
          <a:xfrm>
            <a:off x="6300192" y="267456"/>
            <a:ext cx="2664296" cy="432048"/>
          </a:xfrm>
          <a:prstGeom prst="wedgeRectCallout">
            <a:avLst>
              <a:gd name="adj1" fmla="val -55885"/>
              <a:gd name="adj2" fmla="val 97774"/>
            </a:avLst>
          </a:prstGeom>
          <a:solidFill>
            <a:srgbClr val="176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Назви діаграми</a:t>
            </a:r>
            <a:endParaRPr lang="ru-RU" dirty="0">
              <a:latin typeface="Arial Black" panose="020B0A04020102020204" pitchFamily="34" charset="0"/>
            </a:endParaRPr>
          </a:p>
        </p:txBody>
      </p:sp>
      <p:sp>
        <p:nvSpPr>
          <p:cNvPr id="10" name="WordArt 8">
            <a:hlinkClick r:id="rId3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8028880" y="6340177"/>
            <a:ext cx="863600" cy="257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b="1" kern="1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/>
                <a:cs typeface="Times New Roman"/>
              </a:rPr>
              <a:t>План</a:t>
            </a:r>
          </a:p>
        </p:txBody>
      </p:sp>
    </p:spTree>
    <p:extLst>
      <p:ext uri="{BB962C8B-B14F-4D97-AF65-F5344CB8AC3E}">
        <p14:creationId xmlns:p14="http://schemas.microsoft.com/office/powerpoint/2010/main" val="3277500994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7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25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05805"/>
            <a:ext cx="8229600" cy="702915"/>
          </a:xfrm>
        </p:spPr>
        <p:txBody>
          <a:bodyPr/>
          <a:lstStyle/>
          <a:p>
            <a:r>
              <a:rPr lang="uk-UA" sz="3200" b="1" dirty="0"/>
              <a:t>Переміщення діаграми та зміна її </a:t>
            </a:r>
            <a:r>
              <a:rPr lang="uk-UA" sz="3200" b="1" dirty="0" smtClean="0"/>
              <a:t>розмірів </a:t>
            </a:r>
            <a:endParaRPr lang="uk-UA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7480" y="980728"/>
            <a:ext cx="8229600" cy="4530725"/>
          </a:xfrm>
        </p:spPr>
        <p:txBody>
          <a:bodyPr/>
          <a:lstStyle/>
          <a:p>
            <a:pPr marL="0" indent="360363" algn="just">
              <a:spcBef>
                <a:spcPts val="0"/>
              </a:spcBef>
              <a:buNone/>
            </a:pPr>
            <a:r>
              <a:rPr lang="uk-UA" altLang="uk-UA" sz="2800" kern="1200" dirty="0">
                <a:latin typeface="+mj-lt"/>
                <a:ea typeface="+mj-ea"/>
                <a:cs typeface="+mj-cs"/>
              </a:rPr>
              <a:t>Впроваджену діаграму можна перемістити, як будь-який об</a:t>
            </a:r>
            <a:r>
              <a:rPr lang="en-US" altLang="uk-UA" sz="2800" kern="1200" dirty="0">
                <a:latin typeface="+mj-lt"/>
                <a:ea typeface="+mj-ea"/>
                <a:cs typeface="+mj-cs"/>
              </a:rPr>
              <a:t>’</a:t>
            </a:r>
            <a:r>
              <a:rPr lang="uk-UA" altLang="uk-UA" sz="2800" kern="1200" dirty="0" err="1">
                <a:latin typeface="+mj-lt"/>
                <a:ea typeface="+mj-ea"/>
                <a:cs typeface="+mj-cs"/>
              </a:rPr>
              <a:t>єкт</a:t>
            </a:r>
            <a:r>
              <a:rPr lang="uk-UA" altLang="uk-UA" sz="2800" kern="1200" dirty="0">
                <a:latin typeface="+mj-lt"/>
                <a:ea typeface="+mj-ea"/>
                <a:cs typeface="+mj-cs"/>
              </a:rPr>
              <a:t> у </a:t>
            </a:r>
            <a:r>
              <a:rPr lang="en-US" altLang="uk-UA" sz="2800" kern="1200" dirty="0">
                <a:latin typeface="+mj-lt"/>
                <a:ea typeface="+mj-ea"/>
                <a:cs typeface="+mj-cs"/>
              </a:rPr>
              <a:t>Windows</a:t>
            </a:r>
            <a:r>
              <a:rPr lang="uk-UA" altLang="uk-UA" sz="2800" kern="1200" dirty="0">
                <a:latin typeface="+mj-lt"/>
                <a:ea typeface="+mj-ea"/>
                <a:cs typeface="+mj-cs"/>
              </a:rPr>
              <a:t>. </a:t>
            </a:r>
            <a:r>
              <a:rPr lang="uk-UA" altLang="uk-UA" sz="2800" kern="1200" dirty="0" err="1">
                <a:latin typeface="+mj-lt"/>
                <a:ea typeface="+mj-ea"/>
                <a:cs typeface="+mj-cs"/>
              </a:rPr>
              <a:t>Поставте</a:t>
            </a:r>
            <a:r>
              <a:rPr lang="uk-UA" altLang="uk-UA" sz="2800" kern="1200" dirty="0">
                <a:latin typeface="+mj-lt"/>
                <a:ea typeface="+mj-ea"/>
                <a:cs typeface="+mj-cs"/>
              </a:rPr>
              <a:t> на неї вказівник миші, натисніть ліву кнопку і перетягніть діаграму у потрібному напрямку. </a:t>
            </a:r>
          </a:p>
          <a:p>
            <a:pPr marL="0" indent="360363" algn="just">
              <a:spcBef>
                <a:spcPts val="0"/>
              </a:spcBef>
              <a:buNone/>
            </a:pPr>
            <a:r>
              <a:rPr lang="uk-UA" altLang="uk-UA" sz="2800" u="sng" kern="1200" dirty="0">
                <a:latin typeface="+mj-lt"/>
                <a:ea typeface="+mj-ea"/>
                <a:cs typeface="+mj-cs"/>
              </a:rPr>
              <a:t>Щоб змінити розмір діаграми</a:t>
            </a:r>
            <a:r>
              <a:rPr lang="uk-UA" altLang="uk-UA" sz="2800" kern="1200" dirty="0">
                <a:latin typeface="+mj-lt"/>
                <a:ea typeface="+mj-ea"/>
                <a:cs typeface="+mj-cs"/>
              </a:rPr>
              <a:t>, спочатку потрібно її виділити, клацнувши по ній мишею, а потім  перетягнути відповідний маркер </a:t>
            </a:r>
            <a:r>
              <a:rPr lang="uk-UA" altLang="uk-UA" sz="2800" kern="1200" dirty="0" smtClean="0">
                <a:latin typeface="+mj-lt"/>
                <a:ea typeface="+mj-ea"/>
                <a:cs typeface="+mj-cs"/>
              </a:rPr>
              <a:t>у </a:t>
            </a:r>
            <a:r>
              <a:rPr lang="uk-UA" altLang="uk-UA" sz="2800" kern="1200" dirty="0">
                <a:latin typeface="+mj-lt"/>
                <a:ea typeface="+mj-ea"/>
                <a:cs typeface="+mj-cs"/>
              </a:rPr>
              <a:t>потрібному </a:t>
            </a:r>
            <a:r>
              <a:rPr lang="uk-UA" altLang="uk-UA" sz="2800" kern="1200" dirty="0" smtClean="0">
                <a:latin typeface="+mj-lt"/>
                <a:ea typeface="+mj-ea"/>
                <a:cs typeface="+mj-cs"/>
              </a:rPr>
              <a:t>напрямку або н</a:t>
            </a:r>
            <a:r>
              <a:rPr lang="uk-UA" sz="2800" kern="1200" dirty="0" smtClean="0">
                <a:latin typeface="+mj-lt"/>
                <a:ea typeface="+mj-ea"/>
                <a:cs typeface="+mj-cs"/>
              </a:rPr>
              <a:t>а </a:t>
            </a:r>
            <a:r>
              <a:rPr lang="uk-UA" sz="2800" kern="1200" dirty="0">
                <a:latin typeface="+mj-lt"/>
                <a:ea typeface="+mj-ea"/>
                <a:cs typeface="+mj-cs"/>
              </a:rPr>
              <a:t>вкладці </a:t>
            </a:r>
            <a:r>
              <a:rPr lang="uk-UA" sz="2800" b="1" kern="1200" dirty="0">
                <a:latin typeface="+mj-lt"/>
                <a:ea typeface="+mj-ea"/>
                <a:cs typeface="+mj-cs"/>
              </a:rPr>
              <a:t>Формат</a:t>
            </a:r>
            <a:r>
              <a:rPr lang="uk-UA" sz="2800" kern="1200" dirty="0">
                <a:latin typeface="+mj-lt"/>
                <a:ea typeface="+mj-ea"/>
                <a:cs typeface="+mj-cs"/>
              </a:rPr>
              <a:t> у групі </a:t>
            </a:r>
            <a:r>
              <a:rPr lang="uk-UA" sz="2800" b="1" kern="1200" dirty="0" err="1">
                <a:latin typeface="+mj-lt"/>
                <a:ea typeface="+mj-ea"/>
                <a:cs typeface="+mj-cs"/>
              </a:rPr>
              <a:t>Размер</a:t>
            </a:r>
            <a:r>
              <a:rPr lang="uk-UA" sz="2800" kern="1200" dirty="0">
                <a:latin typeface="+mj-lt"/>
                <a:ea typeface="+mj-ea"/>
                <a:cs typeface="+mj-cs"/>
              </a:rPr>
              <a:t> введіть потрібні розміри в поля </a:t>
            </a:r>
            <a:r>
              <a:rPr lang="uk-UA" sz="2800" b="1" kern="1200" dirty="0">
                <a:latin typeface="+mj-lt"/>
                <a:ea typeface="+mj-ea"/>
                <a:cs typeface="+mj-cs"/>
              </a:rPr>
              <a:t>В</a:t>
            </a:r>
            <a:r>
              <a:rPr lang="ru-RU" sz="2800" b="1" kern="1200" dirty="0">
                <a:latin typeface="+mj-lt"/>
                <a:ea typeface="+mj-ea"/>
                <a:cs typeface="+mj-cs"/>
              </a:rPr>
              <a:t>ы</a:t>
            </a:r>
            <a:r>
              <a:rPr lang="uk-UA" sz="2800" b="1" kern="1200" dirty="0">
                <a:latin typeface="+mj-lt"/>
                <a:ea typeface="+mj-ea"/>
                <a:cs typeface="+mj-cs"/>
              </a:rPr>
              <a:t>сота </a:t>
            </a:r>
            <a:r>
              <a:rPr lang="uk-UA" sz="2800" kern="1200" dirty="0">
                <a:latin typeface="+mj-lt"/>
                <a:ea typeface="+mj-ea"/>
                <a:cs typeface="+mj-cs"/>
              </a:rPr>
              <a:t>та </a:t>
            </a:r>
            <a:r>
              <a:rPr lang="uk-UA" sz="2800" b="1" kern="1200" dirty="0">
                <a:latin typeface="+mj-lt"/>
                <a:ea typeface="+mj-ea"/>
                <a:cs typeface="+mj-cs"/>
              </a:rPr>
              <a:t>Ширина</a:t>
            </a:r>
            <a:r>
              <a:rPr lang="uk-UA" sz="2800" kern="1200" dirty="0">
                <a:latin typeface="+mj-lt"/>
                <a:ea typeface="+mj-ea"/>
                <a:cs typeface="+mj-cs"/>
              </a:rPr>
              <a:t> </a:t>
            </a:r>
            <a:r>
              <a:rPr lang="uk-UA" sz="2800" kern="1200" dirty="0" smtClean="0">
                <a:latin typeface="+mj-lt"/>
                <a:ea typeface="+mj-ea"/>
                <a:cs typeface="+mj-cs"/>
              </a:rPr>
              <a:t>фігури:</a:t>
            </a:r>
            <a:endParaRPr lang="uk-UA" sz="2800" kern="1200" dirty="0">
              <a:latin typeface="+mj-lt"/>
              <a:ea typeface="+mj-ea"/>
              <a:cs typeface="+mj-cs"/>
            </a:endParaRPr>
          </a:p>
          <a:p>
            <a:pPr marL="0" indent="0">
              <a:buNone/>
            </a:pPr>
            <a:endParaRPr lang="uk-UA" sz="2800" dirty="0">
              <a:latin typeface="Garamond" panose="02020404030301010803" pitchFamily="18" charset="0"/>
            </a:endParaRPr>
          </a:p>
        </p:txBody>
      </p:sp>
      <p:pic>
        <p:nvPicPr>
          <p:cNvPr id="4" name="Рисунок 3" descr="Вырезка экрана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4863100"/>
            <a:ext cx="2179588" cy="1230196"/>
          </a:xfrm>
          <a:prstGeom prst="rect">
            <a:avLst/>
          </a:prstGeom>
        </p:spPr>
      </p:pic>
      <p:sp>
        <p:nvSpPr>
          <p:cNvPr id="5" name="WordArt 8">
            <a:hlinkClick r:id="rId3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812088" y="6242050"/>
            <a:ext cx="863600" cy="257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b="1" kern="1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/>
                <a:cs typeface="Times New Roman"/>
              </a:rPr>
              <a:t>План</a:t>
            </a:r>
          </a:p>
        </p:txBody>
      </p:sp>
    </p:spTree>
    <p:extLst>
      <p:ext uri="{BB962C8B-B14F-4D97-AF65-F5344CB8AC3E}">
        <p14:creationId xmlns:p14="http://schemas.microsoft.com/office/powerpoint/2010/main" val="2832379331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846931"/>
          </a:xfrm>
        </p:spPr>
        <p:txBody>
          <a:bodyPr/>
          <a:lstStyle/>
          <a:p>
            <a:r>
              <a:rPr lang="uk-UA" sz="3600" b="1" dirty="0"/>
              <a:t>Зміна розташування діаграми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0414" y="1268760"/>
            <a:ext cx="8229600" cy="4530725"/>
          </a:xfrm>
        </p:spPr>
        <p:txBody>
          <a:bodyPr/>
          <a:lstStyle/>
          <a:p>
            <a:pPr marL="0" indent="0" algn="just">
              <a:spcBef>
                <a:spcPts val="0"/>
              </a:spcBef>
              <a:buNone/>
            </a:pPr>
            <a:r>
              <a:rPr lang="uk-UA" sz="2800" kern="1200" dirty="0" smtClean="0">
                <a:latin typeface="+mj-lt"/>
                <a:ea typeface="+mj-ea"/>
                <a:cs typeface="+mj-cs"/>
              </a:rPr>
              <a:t>	За </a:t>
            </a:r>
            <a:r>
              <a:rPr lang="uk-UA" sz="2800" kern="1200" dirty="0">
                <a:latin typeface="+mj-lt"/>
                <a:ea typeface="+mj-ea"/>
                <a:cs typeface="+mj-cs"/>
              </a:rPr>
              <a:t>промовчуванням діаграма розташовується на аркуші як </a:t>
            </a:r>
            <a:r>
              <a:rPr lang="uk-UA" sz="2800" kern="1200" dirty="0" smtClean="0">
                <a:latin typeface="+mj-lt"/>
                <a:ea typeface="+mj-ea"/>
                <a:cs typeface="+mj-cs"/>
              </a:rPr>
              <a:t>вбудована діаграма. Для зміни розташування діаграми потрібно виділити діаграму і на вкладці </a:t>
            </a:r>
            <a:r>
              <a:rPr lang="uk-UA" sz="2800" b="1" kern="1200" dirty="0" smtClean="0">
                <a:latin typeface="+mj-lt"/>
                <a:ea typeface="+mj-ea"/>
                <a:cs typeface="+mj-cs"/>
              </a:rPr>
              <a:t>Конструктор</a:t>
            </a:r>
            <a:r>
              <a:rPr lang="uk-UA" sz="2800" kern="1200" dirty="0" smtClean="0">
                <a:latin typeface="+mj-lt"/>
                <a:ea typeface="+mj-ea"/>
                <a:cs typeface="+mj-cs"/>
              </a:rPr>
              <a:t> у розділі </a:t>
            </a:r>
            <a:r>
              <a:rPr lang="uk-UA" sz="2800" b="1" kern="1200" dirty="0" err="1" smtClean="0">
                <a:latin typeface="+mj-lt"/>
                <a:ea typeface="+mj-ea"/>
                <a:cs typeface="+mj-cs"/>
              </a:rPr>
              <a:t>Расположение</a:t>
            </a:r>
            <a:r>
              <a:rPr lang="uk-UA" sz="2800" kern="1200" dirty="0" smtClean="0">
                <a:latin typeface="+mj-lt"/>
                <a:ea typeface="+mj-ea"/>
                <a:cs typeface="+mj-cs"/>
              </a:rPr>
              <a:t> натиснути кнопку               та </a:t>
            </a:r>
            <a:r>
              <a:rPr lang="uk-UA" sz="2800" kern="1200" dirty="0" err="1" smtClean="0">
                <a:latin typeface="+mj-lt"/>
                <a:ea typeface="+mj-ea"/>
                <a:cs typeface="+mj-cs"/>
              </a:rPr>
              <a:t>вибрать</a:t>
            </a:r>
            <a:r>
              <a:rPr lang="uk-UA" sz="2800" kern="1200" dirty="0" smtClean="0">
                <a:latin typeface="+mj-lt"/>
                <a:ea typeface="+mj-ea"/>
                <a:cs typeface="+mj-cs"/>
              </a:rPr>
              <a:t> </a:t>
            </a:r>
            <a:r>
              <a:rPr lang="uk-UA" sz="2800" kern="1200" dirty="0">
                <a:latin typeface="+mj-lt"/>
                <a:ea typeface="+mj-ea"/>
                <a:cs typeface="+mj-cs"/>
              </a:rPr>
              <a:t>місце розташування </a:t>
            </a:r>
            <a:r>
              <a:rPr lang="uk-UA" sz="2800" kern="1200" dirty="0" smtClean="0">
                <a:latin typeface="+mj-lt"/>
                <a:ea typeface="+mj-ea"/>
                <a:cs typeface="+mj-cs"/>
              </a:rPr>
              <a:t>діаграми         				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uk-UA" sz="2800" kern="1200" dirty="0">
                <a:latin typeface="+mj-lt"/>
                <a:ea typeface="+mj-ea"/>
                <a:cs typeface="+mj-cs"/>
              </a:rPr>
              <a:t>	</a:t>
            </a:r>
            <a:r>
              <a:rPr lang="uk-UA" sz="2800" kern="1200" dirty="0" smtClean="0">
                <a:latin typeface="+mj-lt"/>
                <a:ea typeface="+mj-ea"/>
                <a:cs typeface="+mj-cs"/>
              </a:rPr>
              <a:t>					або 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uk-UA" sz="2800" kern="1200" dirty="0">
                <a:latin typeface="+mj-lt"/>
                <a:ea typeface="+mj-ea"/>
                <a:cs typeface="+mj-cs"/>
              </a:rPr>
              <a:t>	</a:t>
            </a:r>
            <a:r>
              <a:rPr lang="uk-UA" sz="2800" kern="1200" dirty="0" smtClean="0">
                <a:latin typeface="+mj-lt"/>
                <a:ea typeface="+mj-ea"/>
                <a:cs typeface="+mj-cs"/>
              </a:rPr>
              <a:t>					використайте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uk-UA" sz="2800" kern="1200" dirty="0">
                <a:latin typeface="+mj-lt"/>
                <a:ea typeface="+mj-ea"/>
                <a:cs typeface="+mj-cs"/>
              </a:rPr>
              <a:t>	</a:t>
            </a:r>
            <a:r>
              <a:rPr lang="uk-UA" sz="2800" kern="1200" dirty="0" smtClean="0">
                <a:latin typeface="+mj-lt"/>
                <a:ea typeface="+mj-ea"/>
                <a:cs typeface="+mj-cs"/>
              </a:rPr>
              <a:t>					контекстне меню 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uk-UA" sz="2800" kern="1200" dirty="0">
                <a:latin typeface="+mj-lt"/>
                <a:ea typeface="+mj-ea"/>
                <a:cs typeface="+mj-cs"/>
              </a:rPr>
              <a:t>	</a:t>
            </a:r>
            <a:r>
              <a:rPr lang="uk-UA" sz="2800" kern="1200" dirty="0" smtClean="0">
                <a:latin typeface="+mj-lt"/>
                <a:ea typeface="+mj-ea"/>
                <a:cs typeface="+mj-cs"/>
              </a:rPr>
              <a:t>					діаграми.</a:t>
            </a:r>
          </a:p>
          <a:p>
            <a:pPr marL="0" indent="0">
              <a:buNone/>
            </a:pPr>
            <a:r>
              <a:rPr lang="uk-UA" sz="2800" kern="1200" dirty="0" smtClean="0">
                <a:latin typeface="+mj-lt"/>
                <a:ea typeface="+mj-ea"/>
                <a:cs typeface="+mj-cs"/>
              </a:rPr>
              <a:t> </a:t>
            </a:r>
            <a:endParaRPr lang="uk-UA" sz="2800" kern="1200" dirty="0">
              <a:latin typeface="+mj-lt"/>
              <a:ea typeface="+mj-ea"/>
              <a:cs typeface="+mj-cs"/>
            </a:endParaRPr>
          </a:p>
        </p:txBody>
      </p:sp>
      <p:pic>
        <p:nvPicPr>
          <p:cNvPr id="6" name="Рисунок 5" descr="Вырезка экрана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3392" y="2996952"/>
            <a:ext cx="626400" cy="648000"/>
          </a:xfrm>
          <a:prstGeom prst="rect">
            <a:avLst/>
          </a:prstGeom>
        </p:spPr>
      </p:pic>
      <p:pic>
        <p:nvPicPr>
          <p:cNvPr id="7" name="Рисунок 6" descr="Вырезка экрана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005064"/>
            <a:ext cx="4801270" cy="1810003"/>
          </a:xfrm>
          <a:prstGeom prst="rect">
            <a:avLst/>
          </a:prstGeom>
        </p:spPr>
      </p:pic>
      <p:sp>
        <p:nvSpPr>
          <p:cNvPr id="8" name="WordArt 8">
            <a:hlinkClick r:id="rId4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812088" y="6242050"/>
            <a:ext cx="863600" cy="257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b="1" kern="1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/>
                <a:cs typeface="Times New Roman"/>
              </a:rPr>
              <a:t>План</a:t>
            </a:r>
          </a:p>
        </p:txBody>
      </p:sp>
    </p:spTree>
    <p:extLst>
      <p:ext uri="{BB962C8B-B14F-4D97-AF65-F5344CB8AC3E}">
        <p14:creationId xmlns:p14="http://schemas.microsoft.com/office/powerpoint/2010/main" val="258221084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435280" cy="774923"/>
          </a:xfrm>
        </p:spPr>
        <p:txBody>
          <a:bodyPr/>
          <a:lstStyle/>
          <a:p>
            <a:r>
              <a:rPr lang="uk-UA" sz="4000" b="1" dirty="0"/>
              <a:t>Змінення макета та стилю </a:t>
            </a:r>
            <a:r>
              <a:rPr lang="uk-UA" sz="4000" b="1" dirty="0" smtClean="0"/>
              <a:t>діаграми</a:t>
            </a:r>
            <a:endParaRPr lang="uk-UA" sz="4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5078189"/>
          </a:xfrm>
        </p:spPr>
        <p:txBody>
          <a:bodyPr/>
          <a:lstStyle/>
          <a:p>
            <a:pPr marL="0" indent="0" algn="just">
              <a:buNone/>
            </a:pPr>
            <a:r>
              <a:rPr lang="uk-UA" sz="2400" dirty="0" smtClean="0">
                <a:latin typeface="Times New Roman" pitchFamily="18" charset="0"/>
              </a:rPr>
              <a:t>	</a:t>
            </a:r>
            <a:r>
              <a:rPr lang="uk-UA" sz="2800" b="1" dirty="0" smtClean="0">
                <a:latin typeface="+mj-lt"/>
              </a:rPr>
              <a:t>Excel </a:t>
            </a:r>
            <a:r>
              <a:rPr lang="uk-UA" sz="2800" b="1" dirty="0">
                <a:latin typeface="+mj-lt"/>
              </a:rPr>
              <a:t>пропонує різноманітні корисні колекції макетів і </a:t>
            </a:r>
            <a:r>
              <a:rPr lang="uk-UA" sz="2800" b="1" dirty="0" smtClean="0">
                <a:latin typeface="+mj-lt"/>
              </a:rPr>
              <a:t>стилів, з </a:t>
            </a:r>
            <a:r>
              <a:rPr lang="uk-UA" sz="2800" b="1" dirty="0">
                <a:latin typeface="+mj-lt"/>
              </a:rPr>
              <a:t>яких </a:t>
            </a:r>
            <a:r>
              <a:rPr lang="uk-UA" sz="2800" b="1" dirty="0" smtClean="0">
                <a:latin typeface="+mj-lt"/>
              </a:rPr>
              <a:t>можна </a:t>
            </a:r>
            <a:r>
              <a:rPr lang="uk-UA" sz="2800" b="1" dirty="0">
                <a:latin typeface="+mj-lt"/>
              </a:rPr>
              <a:t>вибрати потрібні варіанти, </a:t>
            </a:r>
            <a:r>
              <a:rPr lang="uk-UA" sz="2800" b="1" dirty="0" smtClean="0">
                <a:latin typeface="+mj-lt"/>
              </a:rPr>
              <a:t>змінити </a:t>
            </a:r>
            <a:r>
              <a:rPr lang="uk-UA" sz="2800" b="1" dirty="0">
                <a:latin typeface="+mj-lt"/>
              </a:rPr>
              <a:t>їх, </a:t>
            </a:r>
            <a:r>
              <a:rPr lang="uk-UA" sz="2800" b="1" dirty="0" smtClean="0">
                <a:latin typeface="+mj-lt"/>
              </a:rPr>
              <a:t>відредагувати макет </a:t>
            </a:r>
            <a:r>
              <a:rPr lang="uk-UA" sz="2800" b="1" dirty="0">
                <a:latin typeface="+mj-lt"/>
              </a:rPr>
              <a:t>або формат окремих елементів діаграми.</a:t>
            </a:r>
          </a:p>
          <a:p>
            <a:pPr marL="0" indent="0" algn="just">
              <a:buNone/>
            </a:pPr>
            <a:r>
              <a:rPr lang="en-US" sz="2800" b="1" dirty="0" smtClean="0">
                <a:latin typeface="+mj-lt"/>
              </a:rPr>
              <a:t>	</a:t>
            </a:r>
            <a:r>
              <a:rPr lang="uk-UA" sz="2800" b="1" dirty="0" smtClean="0">
                <a:latin typeface="+mj-lt"/>
              </a:rPr>
              <a:t>Після </a:t>
            </a:r>
            <a:r>
              <a:rPr lang="uk-UA" sz="2800" b="1" dirty="0">
                <a:latin typeface="+mj-lt"/>
              </a:rPr>
              <a:t>створення діаграми можна постійно змінювати її вигляд. До діаграми можна швидко застосувати визначений макет або стиль без додавання, змінення елементів діаграми або </a:t>
            </a:r>
            <a:r>
              <a:rPr lang="uk-UA" sz="2800" b="1" dirty="0" smtClean="0">
                <a:latin typeface="+mj-lt"/>
              </a:rPr>
              <a:t>форматувати </a:t>
            </a:r>
            <a:r>
              <a:rPr lang="uk-UA" sz="2800" b="1" dirty="0">
                <a:latin typeface="+mj-lt"/>
              </a:rPr>
              <a:t>діаграми вручну. </a:t>
            </a:r>
          </a:p>
        </p:txBody>
      </p:sp>
    </p:spTree>
    <p:extLst>
      <p:ext uri="{BB962C8B-B14F-4D97-AF65-F5344CB8AC3E}">
        <p14:creationId xmlns:p14="http://schemas.microsoft.com/office/powerpoint/2010/main" val="2875273430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702915"/>
          </a:xfrm>
        </p:spPr>
        <p:txBody>
          <a:bodyPr/>
          <a:lstStyle/>
          <a:p>
            <a:r>
              <a:rPr lang="uk-UA" sz="3500" b="1" dirty="0"/>
              <a:t>Застосування готового макета діаграми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395536" y="980729"/>
            <a:ext cx="8229600" cy="1872208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 smtClean="0">
                <a:latin typeface="+mj-lt"/>
              </a:rPr>
              <a:t>	</a:t>
            </a:r>
            <a:r>
              <a:rPr lang="uk-UA" sz="2600" dirty="0" smtClean="0">
                <a:latin typeface="+mj-lt"/>
              </a:rPr>
              <a:t>На </a:t>
            </a:r>
            <a:r>
              <a:rPr lang="uk-UA" sz="2600" dirty="0">
                <a:latin typeface="+mj-lt"/>
              </a:rPr>
              <a:t>вкладці </a:t>
            </a:r>
            <a:r>
              <a:rPr lang="uk-UA" sz="2600" b="1" dirty="0">
                <a:latin typeface="+mj-lt"/>
              </a:rPr>
              <a:t>Конструктор</a:t>
            </a:r>
            <a:r>
              <a:rPr lang="uk-UA" sz="2600" dirty="0">
                <a:latin typeface="+mj-lt"/>
              </a:rPr>
              <a:t> у групі </a:t>
            </a:r>
            <a:endParaRPr lang="en-US" sz="2600" dirty="0" smtClean="0">
              <a:latin typeface="+mj-lt"/>
            </a:endParaRPr>
          </a:p>
          <a:p>
            <a:pPr marL="0" indent="0">
              <a:buNone/>
            </a:pPr>
            <a:r>
              <a:rPr lang="uk-UA" sz="2600" b="1" dirty="0" smtClean="0">
                <a:latin typeface="+mj-lt"/>
              </a:rPr>
              <a:t>Макет</a:t>
            </a:r>
            <a:r>
              <a:rPr lang="ru-RU" sz="2600" b="1" dirty="0" smtClean="0">
                <a:latin typeface="+mj-lt"/>
              </a:rPr>
              <a:t>ы</a:t>
            </a:r>
            <a:r>
              <a:rPr lang="uk-UA" sz="2600" b="1" dirty="0" smtClean="0">
                <a:latin typeface="+mj-lt"/>
              </a:rPr>
              <a:t> </a:t>
            </a:r>
            <a:r>
              <a:rPr lang="uk-UA" sz="2600" b="1" dirty="0" err="1" smtClean="0">
                <a:latin typeface="+mj-lt"/>
              </a:rPr>
              <a:t>диаграмм</a:t>
            </a:r>
            <a:r>
              <a:rPr lang="uk-UA" sz="2600" dirty="0">
                <a:latin typeface="+mj-lt"/>
              </a:rPr>
              <a:t> виберіть макет, який слід </a:t>
            </a:r>
            <a:r>
              <a:rPr lang="uk-UA" sz="2600" dirty="0" smtClean="0">
                <a:latin typeface="+mj-lt"/>
              </a:rPr>
              <a:t>використати</a:t>
            </a:r>
          </a:p>
          <a:p>
            <a:pPr marL="0" indent="0">
              <a:buNone/>
            </a:pPr>
            <a:endParaRPr lang="uk-UA" sz="2400" dirty="0">
              <a:latin typeface="+mj-lt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l="19639" t="5754" r="57923" b="80374"/>
          <a:stretch/>
        </p:blipFill>
        <p:spPr bwMode="auto">
          <a:xfrm>
            <a:off x="715108" y="1988840"/>
            <a:ext cx="4176000" cy="145150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0" name="Заголовок 1"/>
          <p:cNvSpPr txBox="1">
            <a:spLocks/>
          </p:cNvSpPr>
          <p:nvPr/>
        </p:nvSpPr>
        <p:spPr bwMode="auto">
          <a:xfrm>
            <a:off x="467544" y="3446165"/>
            <a:ext cx="8229600" cy="702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itchFamily="18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itchFamily="18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itchFamily="18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itchFamily="18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itchFamily="18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itchFamily="18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itchFamily="18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itchFamily="18" charset="0"/>
              </a:defRPr>
            </a:lvl9pPr>
          </a:lstStyle>
          <a:p>
            <a:r>
              <a:rPr lang="uk-UA" sz="3500" b="1" kern="0" dirty="0" smtClean="0"/>
              <a:t>Застосування готового стилю діаграми</a:t>
            </a:r>
            <a:endParaRPr lang="uk-UA" sz="3500" b="1" kern="0" dirty="0"/>
          </a:p>
        </p:txBody>
      </p:sp>
      <p:sp>
        <p:nvSpPr>
          <p:cNvPr id="11" name="Объект 3"/>
          <p:cNvSpPr>
            <a:spLocks noGrp="1"/>
          </p:cNvSpPr>
          <p:nvPr>
            <p:ph sz="half" idx="2"/>
          </p:nvPr>
        </p:nvSpPr>
        <p:spPr>
          <a:xfrm>
            <a:off x="467544" y="4039443"/>
            <a:ext cx="8229600" cy="1837829"/>
          </a:xfrm>
        </p:spPr>
        <p:txBody>
          <a:bodyPr/>
          <a:lstStyle/>
          <a:p>
            <a:pPr marL="0" indent="0" algn="just">
              <a:buNone/>
            </a:pPr>
            <a:r>
              <a:rPr lang="en-US" sz="2400" dirty="0" smtClean="0">
                <a:latin typeface="+mj-lt"/>
              </a:rPr>
              <a:t>	</a:t>
            </a:r>
            <a:r>
              <a:rPr lang="uk-UA" sz="2600" dirty="0" smtClean="0">
                <a:latin typeface="+mj-lt"/>
              </a:rPr>
              <a:t>На </a:t>
            </a:r>
            <a:r>
              <a:rPr lang="uk-UA" sz="2600" dirty="0">
                <a:latin typeface="+mj-lt"/>
              </a:rPr>
              <a:t>вкладці </a:t>
            </a:r>
            <a:r>
              <a:rPr lang="uk-UA" sz="2600" b="1" dirty="0">
                <a:latin typeface="+mj-lt"/>
              </a:rPr>
              <a:t>Конструктор</a:t>
            </a:r>
            <a:r>
              <a:rPr lang="uk-UA" sz="2600" dirty="0">
                <a:latin typeface="+mj-lt"/>
              </a:rPr>
              <a:t> у групі </a:t>
            </a:r>
            <a:endParaRPr lang="uk-UA" sz="2600" dirty="0" smtClean="0">
              <a:latin typeface="+mj-lt"/>
            </a:endParaRPr>
          </a:p>
          <a:p>
            <a:pPr marL="0" indent="0" algn="just">
              <a:buNone/>
            </a:pPr>
            <a:r>
              <a:rPr lang="uk-UA" sz="2600" b="1" dirty="0" err="1" smtClean="0">
                <a:latin typeface="+mj-lt"/>
              </a:rPr>
              <a:t>Стили</a:t>
            </a:r>
            <a:r>
              <a:rPr lang="uk-UA" sz="2600" b="1" dirty="0" smtClean="0">
                <a:latin typeface="+mj-lt"/>
              </a:rPr>
              <a:t> </a:t>
            </a:r>
            <a:r>
              <a:rPr lang="uk-UA" sz="2600" b="1" dirty="0" err="1" smtClean="0">
                <a:latin typeface="+mj-lt"/>
              </a:rPr>
              <a:t>диаграмм</a:t>
            </a:r>
            <a:r>
              <a:rPr lang="uk-UA" sz="2600" dirty="0">
                <a:latin typeface="+mj-lt"/>
              </a:rPr>
              <a:t> виберіть потрібний стиль </a:t>
            </a:r>
            <a:r>
              <a:rPr lang="uk-UA" sz="2600" dirty="0" smtClean="0">
                <a:latin typeface="+mj-lt"/>
              </a:rPr>
              <a:t>діаграми</a:t>
            </a:r>
          </a:p>
          <a:p>
            <a:pPr marL="0" indent="0" algn="just">
              <a:buNone/>
            </a:pPr>
            <a:endParaRPr lang="uk-UA" sz="2400" dirty="0">
              <a:latin typeface="+mj-lt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5229200"/>
            <a:ext cx="8247812" cy="936104"/>
          </a:xfrm>
          <a:prstGeom prst="rect">
            <a:avLst/>
          </a:prstGeom>
        </p:spPr>
      </p:pic>
      <p:sp>
        <p:nvSpPr>
          <p:cNvPr id="8" name="WordArt 8">
            <a:hlinkClick r:id="rId5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812088" y="6242050"/>
            <a:ext cx="863600" cy="257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b="1" kern="1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/>
                <a:cs typeface="Times New Roman"/>
              </a:rPr>
              <a:t>План</a:t>
            </a:r>
          </a:p>
        </p:txBody>
      </p:sp>
    </p:spTree>
    <p:extLst>
      <p:ext uri="{BB962C8B-B14F-4D97-AF65-F5344CB8AC3E}">
        <p14:creationId xmlns:p14="http://schemas.microsoft.com/office/powerpoint/2010/main" val="2692368228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0" grpId="0"/>
      <p:bldP spid="1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7"/>
            <a:ext cx="8229600" cy="720080"/>
          </a:xfrm>
        </p:spPr>
        <p:txBody>
          <a:bodyPr/>
          <a:lstStyle/>
          <a:p>
            <a:r>
              <a:rPr lang="uk-UA" sz="3600" b="1" dirty="0"/>
              <a:t>Налаштування параметрів </a:t>
            </a:r>
            <a:r>
              <a:rPr lang="uk-UA" sz="3600" b="1" dirty="0" smtClean="0"/>
              <a:t>діаграм</a:t>
            </a:r>
            <a:endParaRPr lang="uk-UA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052737"/>
            <a:ext cx="8229600" cy="4058226"/>
          </a:xfrm>
        </p:spPr>
        <p:txBody>
          <a:bodyPr/>
          <a:lstStyle/>
          <a:p>
            <a:pPr marL="0" indent="0" algn="just">
              <a:buNone/>
            </a:pPr>
            <a:r>
              <a:rPr lang="uk-UA" sz="2400" kern="1200" dirty="0" smtClean="0">
                <a:latin typeface="+mj-lt"/>
                <a:ea typeface="+mj-ea"/>
                <a:cs typeface="+mj-cs"/>
              </a:rPr>
              <a:t>	</a:t>
            </a:r>
            <a:r>
              <a:rPr lang="uk-UA" sz="2600" kern="1200" dirty="0" smtClean="0">
                <a:latin typeface="+mj-lt"/>
                <a:ea typeface="+mj-ea"/>
                <a:cs typeface="+mj-cs"/>
              </a:rPr>
              <a:t>Щоб </a:t>
            </a:r>
            <a:r>
              <a:rPr lang="uk-UA" sz="2600" kern="1200" dirty="0">
                <a:latin typeface="+mj-lt"/>
                <a:ea typeface="+mj-ea"/>
                <a:cs typeface="+mj-cs"/>
              </a:rPr>
              <a:t>полегшити сприйняття даних у діаграмі, до неї можна додати заголовки – наприклад, назву діаграми та назви осей. Щоб швидко знайти на діаграмі ряд даних, до точки даних діаграми можна додати підписи даних</a:t>
            </a:r>
            <a:r>
              <a:rPr lang="uk-UA" sz="2600" dirty="0">
                <a:latin typeface="+mj-lt"/>
              </a:rPr>
              <a:t>. </a:t>
            </a:r>
            <a:endParaRPr lang="uk-UA" sz="2600" dirty="0" smtClean="0">
              <a:latin typeface="+mj-lt"/>
            </a:endParaRPr>
          </a:p>
          <a:p>
            <a:pPr marL="0" lvl="0" indent="0" algn="just">
              <a:buNone/>
            </a:pPr>
            <a:r>
              <a:rPr lang="uk-UA" sz="2600" kern="1200" dirty="0">
                <a:latin typeface="+mj-lt"/>
                <a:ea typeface="+mj-ea"/>
                <a:cs typeface="+mj-cs"/>
              </a:rPr>
              <a:t>	Для зміни параметрів діаграм слід використовувати відповідні кнопки вкладки </a:t>
            </a:r>
            <a:r>
              <a:rPr lang="uk-UA" sz="2600" b="1" kern="1200" dirty="0">
                <a:latin typeface="+mj-lt"/>
                <a:ea typeface="+mj-ea"/>
                <a:cs typeface="+mj-cs"/>
              </a:rPr>
              <a:t>Макет</a:t>
            </a:r>
            <a:r>
              <a:rPr lang="uk-UA" sz="2600" kern="1200" dirty="0">
                <a:latin typeface="+mj-lt"/>
                <a:ea typeface="+mj-ea"/>
                <a:cs typeface="+mj-cs"/>
              </a:rPr>
              <a:t> у групі </a:t>
            </a:r>
            <a:r>
              <a:rPr lang="uk-UA" sz="2600" b="1" kern="1200" dirty="0" err="1">
                <a:latin typeface="+mj-lt"/>
                <a:ea typeface="+mj-ea"/>
                <a:cs typeface="+mj-cs"/>
              </a:rPr>
              <a:t>Подписи</a:t>
            </a:r>
            <a:r>
              <a:rPr lang="uk-UA" sz="2600" kern="1200" dirty="0">
                <a:latin typeface="+mj-lt"/>
                <a:ea typeface="+mj-ea"/>
                <a:cs typeface="+mj-cs"/>
              </a:rPr>
              <a:t>, </a:t>
            </a:r>
            <a:r>
              <a:rPr lang="uk-UA" sz="2600" b="1" kern="1200" dirty="0">
                <a:latin typeface="+mj-lt"/>
                <a:ea typeface="+mj-ea"/>
                <a:cs typeface="+mj-cs"/>
              </a:rPr>
              <a:t>Оси</a:t>
            </a:r>
            <a:r>
              <a:rPr lang="uk-UA" sz="2600" kern="1200" dirty="0">
                <a:latin typeface="+mj-lt"/>
                <a:ea typeface="+mj-ea"/>
                <a:cs typeface="+mj-cs"/>
              </a:rPr>
              <a:t> або </a:t>
            </a:r>
            <a:r>
              <a:rPr lang="uk-UA" sz="2600" b="1" kern="1200" dirty="0" smtClean="0">
                <a:latin typeface="+mj-lt"/>
                <a:ea typeface="+mj-ea"/>
                <a:cs typeface="+mj-cs"/>
              </a:rPr>
              <a:t>Фон </a:t>
            </a:r>
            <a:r>
              <a:rPr lang="uk-UA" sz="2600" kern="1200" dirty="0">
                <a:latin typeface="+mj-lt"/>
                <a:ea typeface="+mj-ea"/>
                <a:cs typeface="+mj-cs"/>
              </a:rPr>
              <a:t>(на ній можна вибрати кнопки для підписів назви діаграми, назви осей, редагування легенди, підписів даних, працювати із таблицею даних, осями, сіткою, областю </a:t>
            </a:r>
            <a:r>
              <a:rPr lang="uk-UA" sz="2600" kern="1200" dirty="0" smtClean="0">
                <a:latin typeface="+mj-lt"/>
                <a:ea typeface="+mj-ea"/>
                <a:cs typeface="+mj-cs"/>
              </a:rPr>
              <a:t>побудови):</a:t>
            </a:r>
            <a:r>
              <a:rPr lang="uk-UA" sz="2600" kern="1200" dirty="0">
                <a:latin typeface="+mj-lt"/>
                <a:ea typeface="+mj-ea"/>
                <a:cs typeface="+mj-cs"/>
              </a:rPr>
              <a:t>  </a:t>
            </a:r>
          </a:p>
        </p:txBody>
      </p:sp>
      <p:pic>
        <p:nvPicPr>
          <p:cNvPr id="6" name="Рисунок 5" descr="Вырезка экрана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110963"/>
            <a:ext cx="8698314" cy="1054341"/>
          </a:xfrm>
          <a:prstGeom prst="rect">
            <a:avLst/>
          </a:prstGeom>
        </p:spPr>
      </p:pic>
      <p:sp>
        <p:nvSpPr>
          <p:cNvPr id="5" name="WordArt 8">
            <a:hlinkClick r:id="rId3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812088" y="6242050"/>
            <a:ext cx="863600" cy="257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b="1" kern="1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/>
                <a:cs typeface="Times New Roman"/>
              </a:rPr>
              <a:t>План</a:t>
            </a:r>
          </a:p>
        </p:txBody>
      </p:sp>
    </p:spTree>
    <p:extLst>
      <p:ext uri="{BB962C8B-B14F-4D97-AF65-F5344CB8AC3E}">
        <p14:creationId xmlns:p14="http://schemas.microsoft.com/office/powerpoint/2010/main" val="3528985104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4"/>
          <p:cNvSpPr txBox="1">
            <a:spLocks noChangeArrowheads="1"/>
          </p:cNvSpPr>
          <p:nvPr/>
        </p:nvSpPr>
        <p:spPr bwMode="auto">
          <a:xfrm>
            <a:off x="762000" y="2590800"/>
            <a:ext cx="81534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uk-UA" altLang="uk-UA" sz="1800"/>
          </a:p>
        </p:txBody>
      </p:sp>
      <p:sp>
        <p:nvSpPr>
          <p:cNvPr id="151557" name="Rectangle 5"/>
          <p:cNvSpPr>
            <a:spLocks noGrp="1" noChangeArrowheads="1"/>
          </p:cNvSpPr>
          <p:nvPr>
            <p:ph type="title"/>
          </p:nvPr>
        </p:nvSpPr>
        <p:spPr>
          <a:xfrm>
            <a:off x="413544" y="260648"/>
            <a:ext cx="8229600" cy="1139825"/>
          </a:xfrm>
        </p:spPr>
        <p:txBody>
          <a:bodyPr/>
          <a:lstStyle/>
          <a:p>
            <a:pPr eaLnBrk="1" hangingPunct="1">
              <a:defRPr/>
            </a:pPr>
            <a:r>
              <a:rPr lang="uk-UA" b="1" dirty="0" smtClean="0"/>
              <a:t>Збереження діаграм</a:t>
            </a:r>
          </a:p>
        </p:txBody>
      </p:sp>
      <p:sp>
        <p:nvSpPr>
          <p:cNvPr id="31748" name="Text Box 6"/>
          <p:cNvSpPr txBox="1">
            <a:spLocks noChangeArrowheads="1"/>
          </p:cNvSpPr>
          <p:nvPr/>
        </p:nvSpPr>
        <p:spPr bwMode="auto">
          <a:xfrm>
            <a:off x="395536" y="980728"/>
            <a:ext cx="828092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360363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indent="0" algn="just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uk-UA" sz="2400" dirty="0" smtClean="0">
                <a:latin typeface="+mj-lt"/>
              </a:rPr>
              <a:t>	</a:t>
            </a:r>
            <a:r>
              <a:rPr lang="uk-UA" altLang="uk-UA" sz="2400" dirty="0" smtClean="0">
                <a:latin typeface="+mj-lt"/>
              </a:rPr>
              <a:t>Діаграма </a:t>
            </a:r>
            <a:r>
              <a:rPr lang="uk-UA" altLang="uk-UA" sz="2400" dirty="0">
                <a:latin typeface="+mj-lt"/>
              </a:rPr>
              <a:t>являє собою частину робочої книги. Тому, щоб зберегти діаграму, потрібно зберегти книгу, в якій вона знаходиться: </a:t>
            </a:r>
            <a:r>
              <a:rPr lang="uk-UA" altLang="uk-UA" sz="2400" b="1" dirty="0">
                <a:latin typeface="+mj-lt"/>
              </a:rPr>
              <a:t>Файл – </a:t>
            </a:r>
            <a:r>
              <a:rPr lang="uk-UA" altLang="uk-UA" sz="2400" b="1" dirty="0" err="1">
                <a:latin typeface="+mj-lt"/>
              </a:rPr>
              <a:t>Сохранить</a:t>
            </a:r>
            <a:r>
              <a:rPr lang="uk-UA" altLang="uk-UA" sz="2400" b="1" dirty="0">
                <a:latin typeface="+mj-lt"/>
              </a:rPr>
              <a:t> </a:t>
            </a:r>
            <a:r>
              <a:rPr lang="uk-UA" altLang="uk-UA" sz="2400" b="1" dirty="0" err="1">
                <a:latin typeface="+mj-lt"/>
              </a:rPr>
              <a:t>как</a:t>
            </a:r>
            <a:r>
              <a:rPr lang="uk-UA" altLang="uk-UA" sz="2400" dirty="0">
                <a:latin typeface="+mj-lt"/>
              </a:rPr>
              <a:t>… і, вказавши ім’я робочої книги, натиснути кнопку </a:t>
            </a:r>
            <a:r>
              <a:rPr lang="uk-UA" altLang="uk-UA" sz="2400" b="1" dirty="0" err="1">
                <a:latin typeface="+mj-lt"/>
              </a:rPr>
              <a:t>Сохранить</a:t>
            </a:r>
            <a:r>
              <a:rPr lang="uk-UA" altLang="uk-UA" sz="2400" dirty="0">
                <a:latin typeface="+mj-lt"/>
              </a:rPr>
              <a:t>.</a:t>
            </a: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3"/>
          <a:srcRect r="69084" b="45436"/>
          <a:stretch/>
        </p:blipFill>
        <p:spPr bwMode="auto">
          <a:xfrm>
            <a:off x="710723" y="2636912"/>
            <a:ext cx="3470753" cy="344626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" name="Рисунок 1" descr="Вырезка экрана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7389" y="3486418"/>
            <a:ext cx="4169067" cy="2612198"/>
          </a:xfrm>
          <a:prstGeom prst="rect">
            <a:avLst/>
          </a:prstGeom>
        </p:spPr>
      </p:pic>
      <p:sp>
        <p:nvSpPr>
          <p:cNvPr id="7" name="WordArt 8">
            <a:hlinkClick r:id="rId5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812088" y="6242050"/>
            <a:ext cx="863600" cy="257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b="1" kern="1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/>
                <a:cs typeface="Times New Roman"/>
              </a:rPr>
              <a:t>План</a:t>
            </a:r>
          </a:p>
        </p:txBody>
      </p:sp>
    </p:spTree>
    <p:extLst>
      <p:ext uri="{BB962C8B-B14F-4D97-AF65-F5344CB8AC3E}">
        <p14:creationId xmlns:p14="http://schemas.microsoft.com/office/powerpoint/2010/main" val="1858920014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774923"/>
          </a:xfrm>
        </p:spPr>
        <p:txBody>
          <a:bodyPr/>
          <a:lstStyle/>
          <a:p>
            <a:r>
              <a:rPr lang="uk-UA" b="1" dirty="0"/>
              <a:t>Цікаві завдання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744216"/>
            <a:ext cx="8229600" cy="4421088"/>
          </a:xfrm>
        </p:spPr>
        <p:txBody>
          <a:bodyPr/>
          <a:lstStyle/>
          <a:p>
            <a:pPr marL="514350" lvl="0" indent="-514350" algn="just">
              <a:buClrTx/>
              <a:buSzPct val="85000"/>
              <a:buFont typeface="+mj-lt"/>
              <a:buAutoNum type="arabicPeriod"/>
            </a:pPr>
            <a:r>
              <a:rPr lang="ru-RU" sz="2400" kern="1200" dirty="0" err="1">
                <a:latin typeface="+mj-lt"/>
              </a:rPr>
              <a:t>Пр</a:t>
            </a:r>
            <a:r>
              <a:rPr lang="uk-UA" sz="2400" kern="1200" dirty="0">
                <a:latin typeface="+mj-lt"/>
              </a:rPr>
              <a:t>и введені формули, яка починається з від’ємного коефіцієнта, доцільно взяти коефіцієнт в дужки.</a:t>
            </a:r>
          </a:p>
          <a:p>
            <a:pPr marL="514350" lvl="0" indent="-514350" algn="just">
              <a:buClrTx/>
              <a:buSzPct val="85000"/>
              <a:buFont typeface="+mj-lt"/>
              <a:buAutoNum type="arabicPeriod"/>
            </a:pPr>
            <a:r>
              <a:rPr lang="uk-UA" sz="2400" kern="1200" dirty="0">
                <a:latin typeface="+mj-lt"/>
              </a:rPr>
              <a:t>Якщо потрібно ввести однакові формули, доцільно їх копіювати, при цьому використовуються  відносні посилання.</a:t>
            </a:r>
          </a:p>
          <a:p>
            <a:pPr marL="514350" lvl="0" indent="-514350" algn="just">
              <a:buClrTx/>
              <a:buSzPct val="85000"/>
              <a:buFont typeface="+mj-lt"/>
              <a:buAutoNum type="arabicPeriod"/>
            </a:pPr>
            <a:r>
              <a:rPr lang="uk-UA" sz="2400" kern="1200" dirty="0">
                <a:latin typeface="+mj-lt"/>
              </a:rPr>
              <a:t>При переміщення курсора по діаграмі з’являється підказки (на якому елементі діаграми в даний момент знаходиться курсор). Це допомагає активізувати елемент. </a:t>
            </a:r>
          </a:p>
          <a:p>
            <a:pPr marL="514350" lvl="0" indent="-514350" algn="just">
              <a:buClrTx/>
              <a:buSzPct val="85000"/>
              <a:buFont typeface="+mj-lt"/>
              <a:buAutoNum type="arabicPeriod"/>
            </a:pPr>
            <a:r>
              <a:rPr lang="uk-UA" sz="2400" kern="1200" dirty="0">
                <a:latin typeface="+mj-lt"/>
              </a:rPr>
              <a:t>Встановити крок для </a:t>
            </a:r>
            <a:r>
              <a:rPr lang="en-US" sz="2400" b="1" i="1" kern="1200" dirty="0">
                <a:latin typeface="+mj-lt"/>
              </a:rPr>
              <a:t>x</a:t>
            </a:r>
            <a:r>
              <a:rPr lang="ru-RU" sz="2400" kern="1200" dirty="0">
                <a:latin typeface="+mj-lt"/>
              </a:rPr>
              <a:t> р</a:t>
            </a:r>
            <a:r>
              <a:rPr lang="uk-UA" sz="2400" kern="1200" dirty="0" err="1">
                <a:latin typeface="+mj-lt"/>
              </a:rPr>
              <a:t>івним</a:t>
            </a:r>
            <a:r>
              <a:rPr lang="uk-UA" sz="2400" kern="1200" dirty="0">
                <a:latin typeface="+mj-lt"/>
              </a:rPr>
              <a:t> </a:t>
            </a:r>
            <a:r>
              <a:rPr lang="uk-UA" sz="2400" b="1" kern="1200" dirty="0">
                <a:latin typeface="+mj-lt"/>
              </a:rPr>
              <a:t>0,5</a:t>
            </a:r>
            <a:r>
              <a:rPr lang="uk-UA" sz="2400" kern="1200" dirty="0">
                <a:latin typeface="+mj-lt"/>
              </a:rPr>
              <a:t>.</a:t>
            </a:r>
          </a:p>
          <a:p>
            <a:pPr marL="514350" lvl="0" indent="-514350" algn="just">
              <a:buClrTx/>
              <a:buSzPct val="85000"/>
              <a:buFont typeface="+mj-lt"/>
              <a:buAutoNum type="arabicPeriod"/>
            </a:pPr>
            <a:r>
              <a:rPr lang="uk-UA" sz="2400" kern="1200" dirty="0">
                <a:latin typeface="+mj-lt"/>
              </a:rPr>
              <a:t>При створенні діаграми в </a:t>
            </a:r>
            <a:r>
              <a:rPr lang="uk-UA" sz="2400" b="1" kern="1200" dirty="0">
                <a:latin typeface="+mj-lt"/>
              </a:rPr>
              <a:t>Початкові дані</a:t>
            </a:r>
            <a:r>
              <a:rPr lang="uk-UA" sz="2400" kern="1200" dirty="0">
                <a:latin typeface="+mj-lt"/>
              </a:rPr>
              <a:t> захвачувати назви стовпчиків.</a:t>
            </a:r>
          </a:p>
          <a:p>
            <a:pPr marL="0" indent="0">
              <a:buNone/>
            </a:pPr>
            <a:endParaRPr lang="uk-UA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467544" y="1052736"/>
            <a:ext cx="8229600" cy="7749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itchFamily="18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itchFamily="18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itchFamily="18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itchFamily="18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itchFamily="18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itchFamily="18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itchFamily="18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itchFamily="18" charset="0"/>
              </a:defRPr>
            </a:lvl9pPr>
          </a:lstStyle>
          <a:p>
            <a:r>
              <a:rPr lang="uk-UA" sz="3600" b="1" u="sng" dirty="0">
                <a:solidFill>
                  <a:schemeClr val="tx1"/>
                </a:solidFill>
              </a:rPr>
              <a:t>Методичні рекомендації</a:t>
            </a:r>
            <a:endParaRPr lang="uk-UA" sz="3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9935581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25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25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25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77813"/>
            <a:ext cx="8229600" cy="1139825"/>
          </a:xfrm>
        </p:spPr>
        <p:txBody>
          <a:bodyPr/>
          <a:lstStyle/>
          <a:p>
            <a:r>
              <a:rPr lang="uk-UA" sz="3600" b="1" u="sng" dirty="0" smtClean="0"/>
              <a:t>Завдання 1</a:t>
            </a:r>
            <a:r>
              <a:rPr lang="ru-RU" sz="3600" b="1" u="sng" dirty="0" smtClean="0"/>
              <a:t>.</a:t>
            </a:r>
            <a:r>
              <a:rPr lang="ru-RU" sz="3600" b="1" dirty="0" smtClean="0"/>
              <a:t> </a:t>
            </a:r>
            <a:r>
              <a:rPr lang="uk-UA" sz="3600" b="1" dirty="0"/>
              <a:t>Побудувати графіки функцій «МАСКА»</a:t>
            </a:r>
            <a:r>
              <a:rPr lang="ru-RU" sz="3600" b="1" dirty="0"/>
              <a:t/>
            </a:r>
            <a:br>
              <a:rPr lang="ru-RU" sz="3600" b="1" dirty="0"/>
            </a:br>
            <a:endParaRPr lang="uk-UA" sz="3600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412776"/>
                <a:ext cx="8229600" cy="4718149"/>
              </a:xfrm>
            </p:spPr>
            <p:txBody>
              <a:bodyPr/>
              <a:lstStyle/>
              <a:p>
                <a:pPr marL="514350" lvl="0" indent="-514350">
                  <a:buFont typeface="+mj-lt"/>
                  <a:buAutoNum type="arabicPeriod"/>
                </a:pPr>
                <a14:m>
                  <m:oMath xmlns:m="http://schemas.openxmlformats.org/officeDocument/2006/math">
                    <m:r>
                      <a:rPr lang="uk-UA" sz="1800" b="0" i="1" smtClean="0">
                        <a:latin typeface="Cambria Math"/>
                      </a:rPr>
                      <m:t>𝑦</m:t>
                    </m:r>
                    <m:r>
                      <a:rPr lang="uk-UA" sz="1800" b="0" i="1" smtClean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ru-RU" sz="1800" i="1">
                            <a:latin typeface="Cambria Math"/>
                          </a:rPr>
                        </m:ctrlPr>
                      </m:fPr>
                      <m:num>
                        <m:r>
                          <a:rPr lang="uk-UA" sz="1800" b="0" i="1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uk-UA" sz="1800" b="0" i="1">
                            <a:latin typeface="Cambria Math"/>
                          </a:rPr>
                          <m:t>4</m:t>
                        </m:r>
                      </m:den>
                    </m:f>
                    <m:sSup>
                      <m:sSupPr>
                        <m:ctrlPr>
                          <a:rPr lang="ru-RU" sz="18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sz="1800" b="0" i="1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sz="1800" b="0" i="1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sz="1800" b="0" i="1">
                        <a:latin typeface="Cambria Math"/>
                      </a:rPr>
                      <m:t>, </m:t>
                    </m:r>
                    <m:r>
                      <a:rPr lang="ru-RU" sz="1800" b="0" i="1">
                        <a:latin typeface="Cambria Math"/>
                      </a:rPr>
                      <m:t>при </m:t>
                    </m:r>
                    <m:r>
                      <a:rPr lang="en-US" sz="1800" b="0" i="1">
                        <a:latin typeface="Cambria Math"/>
                      </a:rPr>
                      <m:t>𝑥</m:t>
                    </m:r>
                    <m:r>
                      <m:rPr>
                        <m:nor/>
                      </m:rPr>
                      <a:rPr lang="en-US" sz="1800"/>
                      <m:t>∈(</m:t>
                    </m:r>
                    <m:r>
                      <m:rPr>
                        <m:nor/>
                      </m:rPr>
                      <a:rPr lang="en-US" sz="1800" i="1"/>
                      <m:t>−</m:t>
                    </m:r>
                    <m:r>
                      <m:rPr>
                        <m:nor/>
                      </m:rPr>
                      <a:rPr lang="en-US" sz="1800"/>
                      <m:t>6;6)</m:t>
                    </m:r>
                    <m:r>
                      <a:rPr lang="en-US" sz="1800" b="0" i="1">
                        <a:latin typeface="Cambria Math"/>
                      </a:rPr>
                      <m:t> </m:t>
                    </m:r>
                  </m:oMath>
                </a14:m>
                <a:endParaRPr lang="ru-RU" sz="1800" dirty="0"/>
              </a:p>
              <a:p>
                <a:pPr marL="514350" lvl="0" indent="-514350">
                  <a:buFont typeface="+mj-lt"/>
                  <a:buAutoNum type="arabicPeriod"/>
                </a:pPr>
                <a14:m>
                  <m:oMath xmlns:m="http://schemas.openxmlformats.org/officeDocument/2006/math">
                    <m:r>
                      <a:rPr lang="uk-UA" sz="1800" b="0" i="1">
                        <a:latin typeface="Cambria Math"/>
                      </a:rPr>
                      <m:t>𝑦</m:t>
                    </m:r>
                    <m:r>
                      <a:rPr lang="uk-UA" sz="1800" b="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ru-RU" sz="1800" i="1">
                            <a:latin typeface="Cambria Math"/>
                          </a:rPr>
                        </m:ctrlPr>
                      </m:fPr>
                      <m:num>
                        <m:r>
                          <a:rPr lang="uk-UA" sz="1800" b="0" i="1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uk-UA" sz="1800" b="0" i="1">
                            <a:latin typeface="Cambria Math"/>
                          </a:rPr>
                          <m:t>16</m:t>
                        </m:r>
                      </m:den>
                    </m:f>
                    <m:sSup>
                      <m:sSupPr>
                        <m:ctrlPr>
                          <a:rPr lang="ru-RU" sz="1800" i="1">
                            <a:latin typeface="Cambria Math"/>
                          </a:rPr>
                        </m:ctrlPr>
                      </m:sSupPr>
                      <m:e>
                        <m:r>
                          <a:rPr lang="uk-UA" sz="1800" b="0" i="1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uk-UA" sz="1800" b="0" i="1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uk-UA" sz="1800" b="0" i="1">
                        <a:latin typeface="Cambria Math"/>
                      </a:rPr>
                      <m:t>+7, </m:t>
                    </m:r>
                    <m:r>
                      <a:rPr lang="ru-RU" sz="1800" b="0" i="1">
                        <a:latin typeface="Cambria Math"/>
                      </a:rPr>
                      <m:t>при </m:t>
                    </m:r>
                    <m:r>
                      <a:rPr lang="en-US" sz="1800" b="0" i="1">
                        <a:latin typeface="Cambria Math"/>
                      </a:rPr>
                      <m:t>𝑥</m:t>
                    </m:r>
                    <m:r>
                      <m:rPr>
                        <m:nor/>
                      </m:rPr>
                      <a:rPr lang="en-US" sz="1800"/>
                      <m:t>∈(</m:t>
                    </m:r>
                    <m:r>
                      <m:rPr>
                        <m:nor/>
                      </m:rPr>
                      <a:rPr lang="en-US" sz="1800" i="1"/>
                      <m:t>−</m:t>
                    </m:r>
                    <m:r>
                      <m:rPr>
                        <m:nor/>
                      </m:rPr>
                      <a:rPr lang="en-US" sz="1800"/>
                      <m:t>6;6)</m:t>
                    </m:r>
                    <m:r>
                      <a:rPr lang="ru-RU" sz="1800" b="0" i="1">
                        <a:latin typeface="Cambria Math"/>
                      </a:rPr>
                      <m:t>  </m:t>
                    </m:r>
                  </m:oMath>
                </a14:m>
                <a:endParaRPr lang="ru-RU" sz="1800" dirty="0"/>
              </a:p>
              <a:p>
                <a:pPr marL="514350" lvl="0" indent="-514350">
                  <a:buFont typeface="+mj-lt"/>
                  <a:buAutoNum type="arabicPeriod"/>
                </a:pPr>
                <a14:m>
                  <m:oMath xmlns:m="http://schemas.openxmlformats.org/officeDocument/2006/math">
                    <m:r>
                      <a:rPr lang="uk-UA" sz="1800" b="0" i="1">
                        <a:latin typeface="Cambria Math"/>
                      </a:rPr>
                      <m:t>𝑦</m:t>
                    </m:r>
                    <m:r>
                      <a:rPr lang="uk-UA" sz="1800" b="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ru-RU" sz="1800" i="1">
                            <a:latin typeface="Cambria Math"/>
                          </a:rPr>
                        </m:ctrlPr>
                      </m:fPr>
                      <m:num>
                        <m:r>
                          <a:rPr lang="uk-UA" sz="1800" b="0" i="1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uk-UA" sz="1800" b="0" i="1">
                            <a:latin typeface="Cambria Math"/>
                          </a:rPr>
                          <m:t>4</m:t>
                        </m:r>
                      </m:den>
                    </m:f>
                    <m:sSup>
                      <m:sSupPr>
                        <m:ctrlPr>
                          <a:rPr lang="ru-RU" sz="1800" i="1">
                            <a:latin typeface="Cambria Math"/>
                          </a:rPr>
                        </m:ctrlPr>
                      </m:sSupPr>
                      <m:e>
                        <m:r>
                          <a:rPr lang="uk-UA" sz="1800" b="0" i="1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uk-UA" sz="1800" b="0" i="1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uk-UA" sz="1800" b="0" i="1">
                        <a:latin typeface="Cambria Math"/>
                      </a:rPr>
                      <m:t>+1, </m:t>
                    </m:r>
                    <m:r>
                      <a:rPr lang="ru-RU" sz="1800" b="0" i="1">
                        <a:latin typeface="Cambria Math"/>
                      </a:rPr>
                      <m:t>при </m:t>
                    </m:r>
                    <m:r>
                      <a:rPr lang="en-US" sz="1800" b="0" i="1">
                        <a:latin typeface="Cambria Math"/>
                      </a:rPr>
                      <m:t>𝑥</m:t>
                    </m:r>
                    <m:r>
                      <m:rPr>
                        <m:nor/>
                      </m:rPr>
                      <a:rPr lang="en-US" sz="1800"/>
                      <m:t>∈(</m:t>
                    </m:r>
                    <m:r>
                      <m:rPr>
                        <m:nor/>
                      </m:rPr>
                      <a:rPr lang="en-US" sz="1800" i="1"/>
                      <m:t>−</m:t>
                    </m:r>
                    <m:r>
                      <m:rPr>
                        <m:nor/>
                      </m:rPr>
                      <a:rPr lang="en-US" sz="1800"/>
                      <m:t>2;2)</m:t>
                    </m:r>
                    <m:r>
                      <a:rPr lang="ru-RU" sz="1800" b="0" i="1">
                        <a:latin typeface="Cambria Math"/>
                      </a:rPr>
                      <m:t>  </m:t>
                    </m:r>
                  </m:oMath>
                </a14:m>
                <a:endParaRPr lang="ru-RU" sz="1800" dirty="0"/>
              </a:p>
              <a:p>
                <a:pPr marL="514350" lvl="0" indent="-514350">
                  <a:buFont typeface="+mj-lt"/>
                  <a:buAutoNum type="arabicPeriod"/>
                </a:pPr>
                <a14:m>
                  <m:oMath xmlns:m="http://schemas.openxmlformats.org/officeDocument/2006/math">
                    <m:r>
                      <a:rPr lang="uk-UA" sz="1800" b="0" i="1">
                        <a:latin typeface="Cambria Math"/>
                      </a:rPr>
                      <m:t>𝑦</m:t>
                    </m:r>
                    <m:r>
                      <a:rPr lang="uk-UA" sz="1800" b="0" i="1">
                        <a:latin typeface="Cambria Math"/>
                      </a:rPr>
                      <m:t>=−</m:t>
                    </m:r>
                    <m:f>
                      <m:fPr>
                        <m:ctrlPr>
                          <a:rPr lang="ru-RU" sz="1800" i="1">
                            <a:latin typeface="Cambria Math"/>
                          </a:rPr>
                        </m:ctrlPr>
                      </m:fPr>
                      <m:num>
                        <m:r>
                          <a:rPr lang="uk-UA" sz="1800" b="0" i="1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uk-UA" sz="1800" b="0" i="1">
                            <a:latin typeface="Cambria Math"/>
                          </a:rPr>
                          <m:t>2</m:t>
                        </m:r>
                      </m:den>
                    </m:f>
                    <m:sSup>
                      <m:sSupPr>
                        <m:ctrlPr>
                          <a:rPr lang="ru-RU" sz="1800" i="1">
                            <a:latin typeface="Cambria Math"/>
                          </a:rPr>
                        </m:ctrlPr>
                      </m:sSupPr>
                      <m:e>
                        <m:r>
                          <a:rPr lang="uk-UA" sz="1800" b="0" i="1">
                            <a:latin typeface="Cambria Math"/>
                          </a:rPr>
                          <m:t>(</m:t>
                        </m:r>
                        <m:r>
                          <a:rPr lang="uk-UA" sz="1800" b="0" i="1">
                            <a:latin typeface="Cambria Math"/>
                          </a:rPr>
                          <m:t>𝑥</m:t>
                        </m:r>
                        <m:r>
                          <a:rPr lang="uk-UA" sz="1800" b="0" i="1">
                            <a:latin typeface="Cambria Math"/>
                          </a:rPr>
                          <m:t>+2)</m:t>
                        </m:r>
                      </m:e>
                      <m:sup>
                        <m:r>
                          <a:rPr lang="uk-UA" sz="1800" b="0" i="1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uk-UA" sz="1800" b="0" i="1">
                        <a:latin typeface="Cambria Math"/>
                      </a:rPr>
                      <m:t>+6, </m:t>
                    </m:r>
                    <m:r>
                      <a:rPr lang="ru-RU" sz="1800" b="0" i="1">
                        <a:latin typeface="Cambria Math"/>
                      </a:rPr>
                      <m:t>при </m:t>
                    </m:r>
                    <m:r>
                      <a:rPr lang="en-US" sz="1800" b="0" i="1">
                        <a:latin typeface="Cambria Math"/>
                      </a:rPr>
                      <m:t>𝑥</m:t>
                    </m:r>
                    <m:r>
                      <m:rPr>
                        <m:nor/>
                      </m:rPr>
                      <a:rPr lang="en-US" sz="1800"/>
                      <m:t>∈(</m:t>
                    </m:r>
                    <m:r>
                      <m:rPr>
                        <m:nor/>
                      </m:rPr>
                      <a:rPr lang="en-US" sz="1800" i="1"/>
                      <m:t>−</m:t>
                    </m:r>
                    <m:r>
                      <m:rPr>
                        <m:nor/>
                      </m:rPr>
                      <a:rPr lang="en-US" sz="1800"/>
                      <m:t>3;1)</m:t>
                    </m:r>
                    <m:r>
                      <a:rPr lang="ru-RU" sz="1800" b="0" i="1">
                        <a:latin typeface="Cambria Math"/>
                      </a:rPr>
                      <m:t>  </m:t>
                    </m:r>
                  </m:oMath>
                </a14:m>
                <a:endParaRPr lang="ru-RU" sz="1800" dirty="0"/>
              </a:p>
              <a:p>
                <a:pPr marL="514350" lvl="0" indent="-514350">
                  <a:buFont typeface="+mj-lt"/>
                  <a:buAutoNum type="arabicPeriod"/>
                </a:pPr>
                <a14:m>
                  <m:oMath xmlns:m="http://schemas.openxmlformats.org/officeDocument/2006/math">
                    <m:r>
                      <a:rPr lang="uk-UA" sz="1800" b="0" i="1">
                        <a:latin typeface="Cambria Math"/>
                      </a:rPr>
                      <m:t>𝑦</m:t>
                    </m:r>
                    <m:r>
                      <a:rPr lang="uk-UA" sz="1800" b="0" i="1">
                        <a:latin typeface="Cambria Math"/>
                      </a:rPr>
                      <m:t>=−</m:t>
                    </m:r>
                    <m:f>
                      <m:fPr>
                        <m:ctrlPr>
                          <a:rPr lang="ru-RU" sz="1800" i="1">
                            <a:latin typeface="Cambria Math"/>
                          </a:rPr>
                        </m:ctrlPr>
                      </m:fPr>
                      <m:num>
                        <m:r>
                          <a:rPr lang="uk-UA" sz="1800" b="0" i="1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uk-UA" sz="1800" b="0" i="1">
                            <a:latin typeface="Cambria Math"/>
                          </a:rPr>
                          <m:t>2</m:t>
                        </m:r>
                      </m:den>
                    </m:f>
                    <m:sSup>
                      <m:sSupPr>
                        <m:ctrlPr>
                          <a:rPr lang="ru-RU" sz="1800" i="1">
                            <a:latin typeface="Cambria Math"/>
                          </a:rPr>
                        </m:ctrlPr>
                      </m:sSupPr>
                      <m:e>
                        <m:r>
                          <a:rPr lang="uk-UA" sz="1800" b="0" i="1">
                            <a:latin typeface="Cambria Math"/>
                          </a:rPr>
                          <m:t>(</m:t>
                        </m:r>
                        <m:r>
                          <a:rPr lang="uk-UA" sz="1800" b="0" i="1">
                            <a:latin typeface="Cambria Math"/>
                          </a:rPr>
                          <m:t>𝑥</m:t>
                        </m:r>
                        <m:r>
                          <a:rPr lang="uk-UA" sz="1800" b="0" i="1">
                            <a:latin typeface="Cambria Math"/>
                          </a:rPr>
                          <m:t>−2)</m:t>
                        </m:r>
                      </m:e>
                      <m:sup>
                        <m:r>
                          <a:rPr lang="uk-UA" sz="1800" b="0" i="1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uk-UA" sz="1800" b="0" i="1">
                        <a:latin typeface="Cambria Math"/>
                      </a:rPr>
                      <m:t>+6, </m:t>
                    </m:r>
                    <m:r>
                      <a:rPr lang="ru-RU" sz="1800" b="0" i="1">
                        <a:latin typeface="Cambria Math"/>
                      </a:rPr>
                      <m:t>при </m:t>
                    </m:r>
                    <m:r>
                      <a:rPr lang="en-US" sz="1800" b="0" i="1">
                        <a:latin typeface="Cambria Math"/>
                      </a:rPr>
                      <m:t>𝑥</m:t>
                    </m:r>
                    <m:r>
                      <m:rPr>
                        <m:nor/>
                      </m:rPr>
                      <a:rPr lang="en-US" sz="1800"/>
                      <m:t>∈(1;3)</m:t>
                    </m:r>
                    <m:r>
                      <a:rPr lang="ru-RU" sz="1800" b="0" i="1">
                        <a:latin typeface="Cambria Math"/>
                      </a:rPr>
                      <m:t>  </m:t>
                    </m:r>
                  </m:oMath>
                </a14:m>
                <a:endParaRPr lang="ru-RU" sz="1800" dirty="0"/>
              </a:p>
              <a:p>
                <a:pPr marL="514350" lvl="0" indent="-514350">
                  <a:buFont typeface="+mj-lt"/>
                  <a:buAutoNum type="arabicPeriod"/>
                </a:pPr>
                <a14:m>
                  <m:oMath xmlns:m="http://schemas.openxmlformats.org/officeDocument/2006/math">
                    <m:r>
                      <a:rPr lang="uk-UA" sz="1800" b="0" i="1">
                        <a:latin typeface="Cambria Math"/>
                      </a:rPr>
                      <m:t>𝑦</m:t>
                    </m:r>
                    <m:r>
                      <a:rPr lang="uk-UA" sz="1800" b="0" i="1">
                        <a:latin typeface="Cambria Math"/>
                      </a:rPr>
                      <m:t>=−</m:t>
                    </m:r>
                    <m:f>
                      <m:fPr>
                        <m:ctrlPr>
                          <a:rPr lang="ru-RU" sz="1800" i="1">
                            <a:latin typeface="Cambria Math"/>
                          </a:rPr>
                        </m:ctrlPr>
                      </m:fPr>
                      <m:num>
                        <m:r>
                          <a:rPr lang="uk-UA" sz="1800" b="0" i="1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uk-UA" sz="1800" b="0" i="1">
                            <a:latin typeface="Cambria Math"/>
                          </a:rPr>
                          <m:t>2</m:t>
                        </m:r>
                      </m:den>
                    </m:f>
                    <m:sSup>
                      <m:sSupPr>
                        <m:ctrlPr>
                          <a:rPr lang="ru-RU" sz="1800" i="1">
                            <a:latin typeface="Cambria Math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ru-RU" sz="1800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uk-UA" sz="1800" b="0" i="1">
                                <a:latin typeface="Cambria Math"/>
                              </a:rPr>
                              <m:t>𝑥</m:t>
                            </m:r>
                            <m:r>
                              <a:rPr lang="uk-UA" sz="1800" b="0" i="1">
                                <a:latin typeface="Cambria Math"/>
                              </a:rPr>
                              <m:t>−2</m:t>
                            </m:r>
                          </m:e>
                        </m:d>
                      </m:e>
                      <m:sup>
                        <m:r>
                          <a:rPr lang="uk-UA" sz="1800" b="0" i="1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uk-UA" sz="1800" b="0" i="1">
                        <a:latin typeface="Cambria Math"/>
                      </a:rPr>
                      <m:t>+4,5, </m:t>
                    </m:r>
                    <m:r>
                      <a:rPr lang="ru-RU" sz="1800" b="0" i="1">
                        <a:latin typeface="Cambria Math"/>
                      </a:rPr>
                      <m:t>при </m:t>
                    </m:r>
                    <m:r>
                      <a:rPr lang="en-US" sz="1800" b="0" i="1">
                        <a:latin typeface="Cambria Math"/>
                      </a:rPr>
                      <m:t>𝑥</m:t>
                    </m:r>
                    <m:r>
                      <m:rPr>
                        <m:nor/>
                      </m:rPr>
                      <a:rPr lang="en-US" sz="1800"/>
                      <m:t>∈(1;3)</m:t>
                    </m:r>
                    <m:r>
                      <a:rPr lang="ru-RU" sz="1800" b="0" i="1">
                        <a:latin typeface="Cambria Math"/>
                      </a:rPr>
                      <m:t>  </m:t>
                    </m:r>
                  </m:oMath>
                </a14:m>
                <a:endParaRPr lang="ru-RU" sz="1800" dirty="0"/>
              </a:p>
              <a:p>
                <a:pPr marL="514350" lvl="0" indent="-514350">
                  <a:buFont typeface="+mj-lt"/>
                  <a:buAutoNum type="arabicPeriod"/>
                </a:pPr>
                <a14:m>
                  <m:oMath xmlns:m="http://schemas.openxmlformats.org/officeDocument/2006/math">
                    <m:r>
                      <a:rPr lang="uk-UA" sz="1800" b="0" i="1">
                        <a:latin typeface="Cambria Math"/>
                      </a:rPr>
                      <m:t>𝑦</m:t>
                    </m:r>
                    <m:r>
                      <a:rPr lang="uk-UA" sz="1800" b="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ru-RU" sz="1800" i="1">
                            <a:latin typeface="Cambria Math"/>
                          </a:rPr>
                        </m:ctrlPr>
                      </m:fPr>
                      <m:num>
                        <m:r>
                          <a:rPr lang="uk-UA" sz="1800" b="0" i="1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uk-UA" sz="1800" b="0" i="1">
                            <a:latin typeface="Cambria Math"/>
                          </a:rPr>
                          <m:t>2</m:t>
                        </m:r>
                      </m:den>
                    </m:f>
                    <m:sSup>
                      <m:sSupPr>
                        <m:ctrlPr>
                          <a:rPr lang="ru-RU" sz="1800" i="1">
                            <a:latin typeface="Cambria Math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ru-RU" sz="1800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uk-UA" sz="1800" b="0" i="1">
                                <a:latin typeface="Cambria Math"/>
                              </a:rPr>
                              <m:t>𝑥</m:t>
                            </m:r>
                            <m:r>
                              <a:rPr lang="uk-UA" sz="1800" b="0" i="1">
                                <a:latin typeface="Cambria Math"/>
                              </a:rPr>
                              <m:t>−2</m:t>
                            </m:r>
                          </m:e>
                        </m:d>
                      </m:e>
                      <m:sup>
                        <m:r>
                          <a:rPr lang="uk-UA" sz="1800" b="0" i="1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uk-UA" sz="1800" b="0" i="1">
                        <a:latin typeface="Cambria Math"/>
                      </a:rPr>
                      <m:t>+3,5, </m:t>
                    </m:r>
                    <m:r>
                      <a:rPr lang="ru-RU" sz="1800" b="0" i="1">
                        <a:latin typeface="Cambria Math"/>
                      </a:rPr>
                      <m:t>при </m:t>
                    </m:r>
                    <m:r>
                      <a:rPr lang="en-US" sz="1800" b="0" i="1">
                        <a:latin typeface="Cambria Math"/>
                      </a:rPr>
                      <m:t>𝑥</m:t>
                    </m:r>
                    <m:r>
                      <m:rPr>
                        <m:nor/>
                      </m:rPr>
                      <a:rPr lang="en-US" sz="1800"/>
                      <m:t>∈(1;3)</m:t>
                    </m:r>
                    <m:r>
                      <a:rPr lang="ru-RU" sz="1800" b="0" i="1">
                        <a:latin typeface="Cambria Math"/>
                      </a:rPr>
                      <m:t>  </m:t>
                    </m:r>
                  </m:oMath>
                </a14:m>
                <a:endParaRPr lang="ru-RU" sz="1800" dirty="0"/>
              </a:p>
              <a:p>
                <a:pPr marL="514350" lvl="0" indent="-514350">
                  <a:buFont typeface="+mj-lt"/>
                  <a:buAutoNum type="arabicPeriod"/>
                </a:pPr>
                <a14:m>
                  <m:oMath xmlns:m="http://schemas.openxmlformats.org/officeDocument/2006/math">
                    <m:r>
                      <a:rPr lang="uk-UA" sz="1800" b="0" i="1">
                        <a:latin typeface="Cambria Math"/>
                      </a:rPr>
                      <m:t>𝑦</m:t>
                    </m:r>
                    <m:r>
                      <a:rPr lang="uk-UA" sz="1800" b="0" i="1">
                        <a:latin typeface="Cambria Math"/>
                      </a:rPr>
                      <m:t>=−</m:t>
                    </m:r>
                    <m:f>
                      <m:fPr>
                        <m:ctrlPr>
                          <a:rPr lang="ru-RU" sz="1800" i="1">
                            <a:latin typeface="Cambria Math"/>
                          </a:rPr>
                        </m:ctrlPr>
                      </m:fPr>
                      <m:num>
                        <m:r>
                          <a:rPr lang="uk-UA" sz="1800" b="0" i="1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uk-UA" sz="1800" b="0" i="1">
                            <a:latin typeface="Cambria Math"/>
                          </a:rPr>
                          <m:t>2</m:t>
                        </m:r>
                      </m:den>
                    </m:f>
                    <m:sSup>
                      <m:sSupPr>
                        <m:ctrlPr>
                          <a:rPr lang="ru-RU" sz="1800" i="1">
                            <a:latin typeface="Cambria Math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ru-RU" sz="1800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uk-UA" sz="1800" b="0" i="1">
                                <a:latin typeface="Cambria Math"/>
                              </a:rPr>
                              <m:t>𝑥</m:t>
                            </m:r>
                            <m:r>
                              <a:rPr lang="uk-UA" sz="1800" b="0" i="1">
                                <a:latin typeface="Cambria Math"/>
                              </a:rPr>
                              <m:t>+2</m:t>
                            </m:r>
                          </m:e>
                        </m:d>
                      </m:e>
                      <m:sup>
                        <m:r>
                          <a:rPr lang="uk-UA" sz="1800" b="0" i="1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uk-UA" sz="1800" b="0" i="1">
                        <a:latin typeface="Cambria Math"/>
                      </a:rPr>
                      <m:t>+4,5, </m:t>
                    </m:r>
                    <m:r>
                      <a:rPr lang="ru-RU" sz="1800" b="0" i="1">
                        <a:latin typeface="Cambria Math"/>
                      </a:rPr>
                      <m:t>при </m:t>
                    </m:r>
                    <m:r>
                      <a:rPr lang="en-US" sz="1800" b="0" i="1">
                        <a:latin typeface="Cambria Math"/>
                      </a:rPr>
                      <m:t>𝑥</m:t>
                    </m:r>
                    <m:r>
                      <m:rPr>
                        <m:nor/>
                      </m:rPr>
                      <a:rPr lang="en-US" sz="1800"/>
                      <m:t>∈(</m:t>
                    </m:r>
                    <m:r>
                      <m:rPr>
                        <m:nor/>
                      </m:rPr>
                      <a:rPr lang="en-US" sz="1800" i="1"/>
                      <m:t>−</m:t>
                    </m:r>
                    <m:r>
                      <m:rPr>
                        <m:nor/>
                      </m:rPr>
                      <a:rPr lang="en-US" sz="1800"/>
                      <m:t>3;</m:t>
                    </m:r>
                    <m:r>
                      <m:rPr>
                        <m:nor/>
                      </m:rPr>
                      <a:rPr lang="en-US" sz="1800" i="1"/>
                      <m:t>−</m:t>
                    </m:r>
                    <m:r>
                      <m:rPr>
                        <m:nor/>
                      </m:rPr>
                      <a:rPr lang="en-US" sz="1800"/>
                      <m:t>1)</m:t>
                    </m:r>
                    <m:r>
                      <a:rPr lang="ru-RU" sz="1800" b="0" i="1">
                        <a:latin typeface="Cambria Math"/>
                      </a:rPr>
                      <m:t>  </m:t>
                    </m:r>
                  </m:oMath>
                </a14:m>
                <a:endParaRPr lang="ru-RU" sz="1800" dirty="0"/>
              </a:p>
              <a:p>
                <a:pPr marL="514350" lvl="0" indent="-514350">
                  <a:buFont typeface="+mj-lt"/>
                  <a:buAutoNum type="arabicPeriod"/>
                </a:pPr>
                <a14:m>
                  <m:oMath xmlns:m="http://schemas.openxmlformats.org/officeDocument/2006/math">
                    <m:r>
                      <a:rPr lang="uk-UA" sz="1800" b="0" i="1">
                        <a:latin typeface="Cambria Math"/>
                      </a:rPr>
                      <m:t>𝑦</m:t>
                    </m:r>
                    <m:r>
                      <a:rPr lang="uk-UA" sz="1800" b="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ru-RU" sz="1800" i="1">
                            <a:latin typeface="Cambria Math"/>
                          </a:rPr>
                        </m:ctrlPr>
                      </m:fPr>
                      <m:num>
                        <m:r>
                          <a:rPr lang="uk-UA" sz="1800" b="0" i="1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uk-UA" sz="1800" b="0" i="1">
                            <a:latin typeface="Cambria Math"/>
                          </a:rPr>
                          <m:t>2</m:t>
                        </m:r>
                      </m:den>
                    </m:f>
                    <m:sSup>
                      <m:sSupPr>
                        <m:ctrlPr>
                          <a:rPr lang="ru-RU" sz="1800" i="1">
                            <a:latin typeface="Cambria Math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ru-RU" sz="1800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uk-UA" sz="1800" b="0" i="1">
                                <a:latin typeface="Cambria Math"/>
                              </a:rPr>
                              <m:t>𝑥</m:t>
                            </m:r>
                            <m:r>
                              <a:rPr lang="uk-UA" sz="1800" b="0" i="1">
                                <a:latin typeface="Cambria Math"/>
                              </a:rPr>
                              <m:t>+2</m:t>
                            </m:r>
                          </m:e>
                        </m:d>
                      </m:e>
                      <m:sup>
                        <m:r>
                          <a:rPr lang="uk-UA" sz="1800" b="0" i="1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uk-UA" sz="1800" b="0" i="1">
                        <a:latin typeface="Cambria Math"/>
                      </a:rPr>
                      <m:t>+3,5, </m:t>
                    </m:r>
                    <m:r>
                      <a:rPr lang="ru-RU" sz="1800" b="0" i="1">
                        <a:latin typeface="Cambria Math"/>
                      </a:rPr>
                      <m:t>при </m:t>
                    </m:r>
                    <m:r>
                      <a:rPr lang="en-US" sz="1800" b="0" i="1">
                        <a:latin typeface="Cambria Math"/>
                      </a:rPr>
                      <m:t>𝑥</m:t>
                    </m:r>
                    <m:r>
                      <m:rPr>
                        <m:nor/>
                      </m:rPr>
                      <a:rPr lang="en-US" sz="1800"/>
                      <m:t>∈(</m:t>
                    </m:r>
                    <m:r>
                      <m:rPr>
                        <m:nor/>
                      </m:rPr>
                      <a:rPr lang="en-US" sz="1800" i="1"/>
                      <m:t>−</m:t>
                    </m:r>
                    <m:r>
                      <m:rPr>
                        <m:nor/>
                      </m:rPr>
                      <a:rPr lang="en-US" sz="1800"/>
                      <m:t>3;</m:t>
                    </m:r>
                    <m:r>
                      <m:rPr>
                        <m:nor/>
                      </m:rPr>
                      <a:rPr lang="en-US" sz="1800" i="1"/>
                      <m:t>−</m:t>
                    </m:r>
                    <m:r>
                      <m:rPr>
                        <m:nor/>
                      </m:rPr>
                      <a:rPr lang="en-US" sz="1800"/>
                      <m:t>1)</m:t>
                    </m:r>
                    <m:r>
                      <a:rPr lang="ru-RU" sz="1800" b="0" i="1">
                        <a:latin typeface="Cambria Math"/>
                      </a:rPr>
                      <m:t>  </m:t>
                    </m:r>
                  </m:oMath>
                </a14:m>
                <a:endParaRPr lang="ru-RU" sz="1800" dirty="0"/>
              </a:p>
              <a:p>
                <a:pPr marL="0" indent="0">
                  <a:buNone/>
                </a:pPr>
                <a:endParaRPr lang="uk-UA" dirty="0"/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412776"/>
                <a:ext cx="8229600" cy="4718149"/>
              </a:xfr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Рисунок 6" descr="Вырезка экрана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1704226"/>
            <a:ext cx="3775793" cy="2800741"/>
          </a:xfrm>
          <a:prstGeom prst="rect">
            <a:avLst/>
          </a:prstGeom>
        </p:spPr>
      </p:pic>
      <p:sp>
        <p:nvSpPr>
          <p:cNvPr id="8" name="Прямоугольник 7">
            <a:hlinkClick r:id="rId4" action="ppaction://hlinkfile"/>
          </p:cNvPr>
          <p:cNvSpPr/>
          <p:nvPr/>
        </p:nvSpPr>
        <p:spPr>
          <a:xfrm>
            <a:off x="5379607" y="6207695"/>
            <a:ext cx="3512873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Розв’язок</a:t>
            </a:r>
            <a:r>
              <a:rPr lang="en-US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2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завдання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17694600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277813"/>
            <a:ext cx="8229600" cy="846931"/>
          </a:xfrm>
        </p:spPr>
        <p:txBody>
          <a:bodyPr/>
          <a:lstStyle/>
          <a:p>
            <a:pPr eaLnBrk="1" hangingPunct="1">
              <a:defRPr/>
            </a:pPr>
            <a:r>
              <a:rPr lang="uk-UA" sz="5400" b="1" dirty="0"/>
              <a:t>План</a:t>
            </a:r>
            <a:endParaRPr lang="ru-RU" sz="5400" b="1" dirty="0"/>
          </a:p>
        </p:txBody>
      </p:sp>
      <p:sp>
        <p:nvSpPr>
          <p:cNvPr id="5123" name="Text Box 4"/>
          <p:cNvSpPr txBox="1">
            <a:spLocks noChangeArrowheads="1"/>
          </p:cNvSpPr>
          <p:nvPr/>
        </p:nvSpPr>
        <p:spPr bwMode="auto">
          <a:xfrm>
            <a:off x="590178" y="1052736"/>
            <a:ext cx="8001000" cy="5170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marL="0" indent="0" eaLnBrk="1" hangingPunct="1">
              <a:spcBef>
                <a:spcPct val="0"/>
              </a:spcBef>
              <a:buClrTx/>
              <a:buSzTx/>
              <a:buNone/>
            </a:pPr>
            <a:r>
              <a:rPr lang="uk-UA" sz="2200" b="1" dirty="0">
                <a:latin typeface="+mj-lt"/>
                <a:hlinkClick r:id="rId3" action="ppaction://hlinksldjump"/>
              </a:rPr>
              <a:t>Типи </a:t>
            </a:r>
            <a:r>
              <a:rPr lang="uk-UA" sz="2200" b="1" dirty="0" smtClean="0">
                <a:latin typeface="+mj-lt"/>
                <a:hlinkClick r:id="rId3" action="ppaction://hlinksldjump"/>
              </a:rPr>
              <a:t>діаграм</a:t>
            </a:r>
            <a:endParaRPr lang="uk-UA" sz="2200" b="1" dirty="0" smtClean="0">
              <a:latin typeface="+mj-lt"/>
            </a:endParaRPr>
          </a:p>
          <a:p>
            <a:pPr marL="0" indent="0" eaLnBrk="1" hangingPunct="1">
              <a:spcBef>
                <a:spcPct val="0"/>
              </a:spcBef>
              <a:buClrTx/>
              <a:buSzTx/>
              <a:buNone/>
            </a:pPr>
            <a:r>
              <a:rPr lang="uk-UA" altLang="uk-UA" sz="2200" b="1" dirty="0">
                <a:latin typeface="+mj-lt"/>
                <a:hlinkClick r:id="rId4" action="ppaction://hlinksldjump"/>
              </a:rPr>
              <a:t>Терміни, що використовуються під час роботи з  </a:t>
            </a:r>
            <a:r>
              <a:rPr lang="uk-UA" altLang="uk-UA" sz="2200" b="1" dirty="0" smtClean="0">
                <a:latin typeface="+mj-lt"/>
                <a:hlinkClick r:id="rId4" action="ppaction://hlinksldjump"/>
              </a:rPr>
              <a:t>діаграмами</a:t>
            </a:r>
            <a:endParaRPr lang="uk-UA" altLang="uk-UA" sz="2200" b="1" dirty="0" smtClean="0">
              <a:latin typeface="+mj-lt"/>
            </a:endParaRPr>
          </a:p>
          <a:p>
            <a:pPr marL="0" indent="0" eaLnBrk="1" hangingPunct="1">
              <a:spcBef>
                <a:spcPct val="0"/>
              </a:spcBef>
              <a:buClrTx/>
              <a:buSzTx/>
              <a:buNone/>
            </a:pPr>
            <a:r>
              <a:rPr lang="uk-UA" sz="2200" b="1" dirty="0">
                <a:latin typeface="+mj-lt"/>
                <a:hlinkClick r:id="rId5" action="ppaction://hlinksldjump"/>
              </a:rPr>
              <a:t>Створення </a:t>
            </a:r>
            <a:r>
              <a:rPr lang="uk-UA" sz="2200" b="1" dirty="0" smtClean="0">
                <a:latin typeface="+mj-lt"/>
                <a:hlinkClick r:id="rId5" action="ppaction://hlinksldjump"/>
              </a:rPr>
              <a:t>діаграм</a:t>
            </a:r>
            <a:endParaRPr lang="uk-UA" sz="2200" b="1" dirty="0" smtClean="0">
              <a:latin typeface="+mj-lt"/>
            </a:endParaRPr>
          </a:p>
          <a:p>
            <a:pPr marL="0" indent="0" eaLnBrk="1" hangingPunct="1">
              <a:spcBef>
                <a:spcPct val="0"/>
              </a:spcBef>
              <a:buClrTx/>
              <a:buSzTx/>
              <a:buNone/>
            </a:pPr>
            <a:r>
              <a:rPr lang="uk-UA" sz="2200" b="1" dirty="0">
                <a:latin typeface="+mj-lt"/>
                <a:hlinkClick r:id="rId6" action="ppaction://hlinksldjump"/>
              </a:rPr>
              <a:t>Елементи </a:t>
            </a:r>
            <a:r>
              <a:rPr lang="uk-UA" sz="2200" b="1" dirty="0" smtClean="0">
                <a:latin typeface="+mj-lt"/>
                <a:hlinkClick r:id="rId6" action="ppaction://hlinksldjump"/>
              </a:rPr>
              <a:t>діаграми</a:t>
            </a:r>
            <a:endParaRPr lang="uk-UA" sz="2200" b="1" dirty="0" smtClean="0">
              <a:latin typeface="+mj-lt"/>
            </a:endParaRPr>
          </a:p>
          <a:p>
            <a:pPr marL="0" indent="0" eaLnBrk="1" hangingPunct="1">
              <a:spcBef>
                <a:spcPct val="0"/>
              </a:spcBef>
              <a:buClrTx/>
              <a:buSzTx/>
              <a:buNone/>
            </a:pPr>
            <a:r>
              <a:rPr lang="uk-UA" sz="2200" b="1" dirty="0">
                <a:latin typeface="+mj-lt"/>
                <a:hlinkClick r:id="rId7" action="ppaction://hlinksldjump"/>
              </a:rPr>
              <a:t>Переміщення діаграми та зміна її </a:t>
            </a:r>
            <a:r>
              <a:rPr lang="uk-UA" sz="2200" b="1" dirty="0" smtClean="0">
                <a:latin typeface="+mj-lt"/>
                <a:hlinkClick r:id="rId7" action="ppaction://hlinksldjump"/>
              </a:rPr>
              <a:t>розмірів </a:t>
            </a:r>
            <a:endParaRPr lang="uk-UA" sz="2200" b="1" dirty="0" smtClean="0">
              <a:latin typeface="+mj-lt"/>
            </a:endParaRPr>
          </a:p>
          <a:p>
            <a:pPr marL="0" indent="0" eaLnBrk="1" hangingPunct="1">
              <a:spcBef>
                <a:spcPct val="0"/>
              </a:spcBef>
              <a:buClrTx/>
              <a:buSzTx/>
              <a:buNone/>
            </a:pPr>
            <a:r>
              <a:rPr lang="uk-UA" sz="2200" b="1" dirty="0">
                <a:latin typeface="+mj-lt"/>
                <a:hlinkClick r:id="rId8" action="ppaction://hlinksldjump"/>
              </a:rPr>
              <a:t>Зміна розташування </a:t>
            </a:r>
            <a:r>
              <a:rPr lang="uk-UA" sz="2200" b="1" dirty="0" smtClean="0">
                <a:latin typeface="+mj-lt"/>
                <a:hlinkClick r:id="rId8" action="ppaction://hlinksldjump"/>
              </a:rPr>
              <a:t>діаграми</a:t>
            </a:r>
            <a:endParaRPr lang="uk-UA" sz="2200" b="1" dirty="0" smtClean="0">
              <a:latin typeface="+mj-lt"/>
            </a:endParaRPr>
          </a:p>
          <a:p>
            <a:pPr marL="0" indent="0" eaLnBrk="1" hangingPunct="1">
              <a:spcBef>
                <a:spcPct val="0"/>
              </a:spcBef>
              <a:buClrTx/>
              <a:buSzTx/>
              <a:buNone/>
            </a:pPr>
            <a:r>
              <a:rPr lang="uk-UA" sz="2200" b="1" dirty="0">
                <a:latin typeface="+mj-lt"/>
                <a:hlinkClick r:id="rId9" action="ppaction://hlinksldjump"/>
              </a:rPr>
              <a:t>Змінення макета та стилю </a:t>
            </a:r>
            <a:r>
              <a:rPr lang="uk-UA" sz="2200" b="1" dirty="0" smtClean="0">
                <a:latin typeface="+mj-lt"/>
                <a:hlinkClick r:id="rId9" action="ppaction://hlinksldjump"/>
              </a:rPr>
              <a:t>діаграми</a:t>
            </a:r>
            <a:endParaRPr lang="uk-UA" sz="2200" b="1" dirty="0" smtClean="0">
              <a:latin typeface="+mj-lt"/>
            </a:endParaRPr>
          </a:p>
          <a:p>
            <a:pPr marL="0" indent="0" eaLnBrk="1" hangingPunct="1">
              <a:spcBef>
                <a:spcPct val="0"/>
              </a:spcBef>
              <a:buClrTx/>
              <a:buSzTx/>
              <a:buNone/>
            </a:pPr>
            <a:r>
              <a:rPr lang="uk-UA" sz="2200" b="1" dirty="0" smtClean="0">
                <a:latin typeface="+mj-lt"/>
                <a:hlinkClick r:id="rId10" action="ppaction://hlinksldjump"/>
              </a:rPr>
              <a:t>Налаштування </a:t>
            </a:r>
            <a:r>
              <a:rPr lang="uk-UA" sz="2200" b="1" dirty="0">
                <a:latin typeface="+mj-lt"/>
                <a:hlinkClick r:id="rId10" action="ppaction://hlinksldjump"/>
              </a:rPr>
              <a:t>параметрів діаграм</a:t>
            </a:r>
            <a:r>
              <a:rPr lang="uk-UA" sz="2200" dirty="0">
                <a:latin typeface="+mj-lt"/>
              </a:rPr>
              <a:t/>
            </a:r>
            <a:br>
              <a:rPr lang="uk-UA" sz="2200" dirty="0">
                <a:latin typeface="+mj-lt"/>
              </a:rPr>
            </a:br>
            <a:r>
              <a:rPr lang="uk-UA" sz="2200" b="1" dirty="0" smtClean="0">
                <a:latin typeface="+mj-lt"/>
                <a:hlinkClick r:id="rId11" action="ppaction://hlinksldjump"/>
              </a:rPr>
              <a:t>Збереження діаграм</a:t>
            </a:r>
            <a:endParaRPr lang="uk-UA" sz="2200" b="1" dirty="0" smtClean="0">
              <a:latin typeface="+mj-lt"/>
            </a:endParaRPr>
          </a:p>
          <a:p>
            <a:pPr marL="0" indent="0" eaLnBrk="1" hangingPunct="1">
              <a:spcBef>
                <a:spcPct val="0"/>
              </a:spcBef>
              <a:buClrTx/>
              <a:buSzTx/>
              <a:buNone/>
            </a:pPr>
            <a:r>
              <a:rPr lang="uk-UA" sz="2200" b="1" dirty="0" smtClean="0">
                <a:latin typeface="+mj-lt"/>
                <a:hlinkClick r:id="rId12" action="ppaction://hlinksldjump"/>
              </a:rPr>
              <a:t>Цікаві завдання</a:t>
            </a:r>
            <a:endParaRPr lang="uk-UA" sz="2200" b="1" dirty="0" smtClean="0">
              <a:latin typeface="+mj-lt"/>
            </a:endParaRPr>
          </a:p>
          <a:p>
            <a:pPr marL="400050" lvl="1" indent="0" eaLnBrk="1" hangingPunct="1">
              <a:spcBef>
                <a:spcPct val="0"/>
              </a:spcBef>
              <a:buClrTx/>
              <a:buSzTx/>
              <a:buNone/>
            </a:pPr>
            <a:r>
              <a:rPr lang="uk-UA" sz="2200" b="1" u="sng" dirty="0" smtClean="0">
                <a:latin typeface="+mj-lt"/>
                <a:hlinkClick r:id="rId13" action="ppaction://hlinksldjump"/>
              </a:rPr>
              <a:t>Завдання </a:t>
            </a:r>
            <a:r>
              <a:rPr lang="uk-UA" sz="2200" b="1" u="sng" dirty="0">
                <a:latin typeface="+mj-lt"/>
                <a:hlinkClick r:id="rId13" action="ppaction://hlinksldjump"/>
              </a:rPr>
              <a:t>1</a:t>
            </a:r>
            <a:r>
              <a:rPr lang="ru-RU" sz="2200" b="1" u="sng" dirty="0">
                <a:latin typeface="+mj-lt"/>
                <a:hlinkClick r:id="rId13" action="ppaction://hlinksldjump"/>
              </a:rPr>
              <a:t>.</a:t>
            </a:r>
            <a:r>
              <a:rPr lang="ru-RU" sz="2200" b="1" dirty="0">
                <a:latin typeface="+mj-lt"/>
                <a:hlinkClick r:id="rId13" action="ppaction://hlinksldjump"/>
              </a:rPr>
              <a:t> </a:t>
            </a:r>
            <a:r>
              <a:rPr lang="uk-UA" sz="2200" b="1" dirty="0">
                <a:latin typeface="+mj-lt"/>
                <a:hlinkClick r:id="rId13" action="ppaction://hlinksldjump"/>
              </a:rPr>
              <a:t>Побудувати графіки функцій «МАСКА»</a:t>
            </a:r>
            <a:r>
              <a:rPr lang="ru-RU" sz="2200" b="1" dirty="0">
                <a:latin typeface="+mj-lt"/>
              </a:rPr>
              <a:t/>
            </a:r>
            <a:br>
              <a:rPr lang="ru-RU" sz="2200" b="1" dirty="0">
                <a:latin typeface="+mj-lt"/>
              </a:rPr>
            </a:br>
            <a:r>
              <a:rPr lang="uk-UA" sz="2200" b="1" u="sng" kern="0" dirty="0">
                <a:latin typeface="+mj-lt"/>
                <a:hlinkClick r:id="rId14" action="ppaction://hlinksldjump"/>
              </a:rPr>
              <a:t>Завдання 2</a:t>
            </a:r>
            <a:r>
              <a:rPr lang="ru-RU" sz="2200" b="1" u="sng" kern="0" dirty="0">
                <a:latin typeface="+mj-lt"/>
                <a:hlinkClick r:id="rId14" action="ppaction://hlinksldjump"/>
              </a:rPr>
              <a:t>.</a:t>
            </a:r>
            <a:r>
              <a:rPr lang="ru-RU" sz="2200" b="1" kern="0" dirty="0">
                <a:latin typeface="+mj-lt"/>
                <a:hlinkClick r:id="rId14" action="ppaction://hlinksldjump"/>
              </a:rPr>
              <a:t> </a:t>
            </a:r>
            <a:r>
              <a:rPr lang="uk-UA" sz="2200" b="1" kern="0" dirty="0">
                <a:latin typeface="+mj-lt"/>
                <a:hlinkClick r:id="rId14" action="ppaction://hlinksldjump"/>
              </a:rPr>
              <a:t>Побудувати графіки функцій «ПАВУК»</a:t>
            </a:r>
            <a:r>
              <a:rPr lang="ru-RU" sz="2200" b="1" kern="0" dirty="0">
                <a:latin typeface="+mj-lt"/>
              </a:rPr>
              <a:t/>
            </a:r>
            <a:br>
              <a:rPr lang="ru-RU" sz="2200" b="1" kern="0" dirty="0">
                <a:latin typeface="+mj-lt"/>
              </a:rPr>
            </a:br>
            <a:r>
              <a:rPr lang="uk-UA" sz="2200" b="1" u="sng" kern="0" dirty="0" smtClean="0">
                <a:latin typeface="+mj-lt"/>
                <a:hlinkClick r:id="rId15" action="ppaction://hlinksldjump"/>
              </a:rPr>
              <a:t>Завдання </a:t>
            </a:r>
            <a:r>
              <a:rPr lang="uk-UA" sz="2200" b="1" u="sng" kern="0" dirty="0">
                <a:latin typeface="+mj-lt"/>
                <a:hlinkClick r:id="rId15" action="ppaction://hlinksldjump"/>
              </a:rPr>
              <a:t>3</a:t>
            </a:r>
            <a:r>
              <a:rPr lang="ru-RU" sz="2200" b="1" u="sng" kern="0" dirty="0">
                <a:latin typeface="+mj-lt"/>
                <a:hlinkClick r:id="rId15" action="ppaction://hlinksldjump"/>
              </a:rPr>
              <a:t>.</a:t>
            </a:r>
            <a:r>
              <a:rPr lang="ru-RU" sz="2200" b="1" kern="0" dirty="0">
                <a:latin typeface="+mj-lt"/>
                <a:hlinkClick r:id="rId15" action="ppaction://hlinksldjump"/>
              </a:rPr>
              <a:t> </a:t>
            </a:r>
            <a:r>
              <a:rPr lang="uk-UA" sz="2200" b="1" kern="0" dirty="0">
                <a:latin typeface="+mj-lt"/>
                <a:hlinkClick r:id="rId15" action="ppaction://hlinksldjump"/>
              </a:rPr>
              <a:t>Побудувати графіки функцій «МАС</a:t>
            </a:r>
            <a:r>
              <a:rPr lang="ru-RU" sz="2200" b="1" kern="0" dirty="0">
                <a:latin typeface="+mj-lt"/>
                <a:hlinkClick r:id="rId15" action="ppaction://hlinksldjump"/>
              </a:rPr>
              <a:t>ЯНЯ</a:t>
            </a:r>
            <a:r>
              <a:rPr lang="uk-UA" sz="2200" b="1" kern="0" dirty="0" smtClean="0">
                <a:latin typeface="+mj-lt"/>
                <a:hlinkClick r:id="rId15" action="ppaction://hlinksldjump"/>
              </a:rPr>
              <a:t>»</a:t>
            </a:r>
            <a:endParaRPr lang="uk-UA" sz="2200" b="1" kern="0" dirty="0">
              <a:latin typeface="+mj-lt"/>
            </a:endParaRPr>
          </a:p>
          <a:p>
            <a:pPr marL="400050" lvl="1" indent="-400050" eaLnBrk="1" hangingPunct="1">
              <a:spcBef>
                <a:spcPct val="0"/>
              </a:spcBef>
              <a:buClrTx/>
              <a:buSzTx/>
              <a:buNone/>
            </a:pPr>
            <a:r>
              <a:rPr lang="uk-UA" sz="2200" b="1" kern="0" dirty="0" smtClean="0">
                <a:latin typeface="+mj-lt"/>
                <a:hlinkClick r:id="rId16" action="ppaction://hlinkfile"/>
              </a:rPr>
              <a:t>Тестування</a:t>
            </a:r>
            <a:endParaRPr lang="ru-RU" sz="2200" b="1" kern="0" dirty="0">
              <a:latin typeface="+mj-lt"/>
            </a:endParaRPr>
          </a:p>
          <a:p>
            <a:pPr marL="400050" lvl="1" indent="-400050" eaLnBrk="1" hangingPunct="1">
              <a:spcBef>
                <a:spcPct val="0"/>
              </a:spcBef>
              <a:buClrTx/>
              <a:buSzTx/>
              <a:buNone/>
            </a:pPr>
            <a:r>
              <a:rPr lang="ru-RU" altLang="uk-UA" sz="2200" b="1" dirty="0" err="1" smtClean="0">
                <a:latin typeface="+mj-lt"/>
                <a:hlinkClick r:id="rId17" action="ppaction://hlinksldjump"/>
              </a:rPr>
              <a:t>Використа</a:t>
            </a:r>
            <a:r>
              <a:rPr lang="uk-UA" altLang="uk-UA" sz="2200" b="1" dirty="0">
                <a:latin typeface="+mj-lt"/>
                <a:hlinkClick r:id="rId17" action="ppaction://hlinksldjump"/>
              </a:rPr>
              <a:t>ні джерела</a:t>
            </a:r>
            <a:endParaRPr lang="uk-UA" altLang="uk-UA" sz="2200" b="1" u="sng" dirty="0">
              <a:latin typeface="+mj-lt"/>
              <a:hlinkClick r:id="rId18" action="ppaction://hlinksldjump"/>
            </a:endParaRPr>
          </a:p>
        </p:txBody>
      </p:sp>
    </p:spTree>
    <p:extLst>
      <p:ext uri="{BB962C8B-B14F-4D97-AF65-F5344CB8AC3E}">
        <p14:creationId xmlns:p14="http://schemas.microsoft.com/office/powerpoint/2010/main" val="1679340537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1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1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12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12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12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12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512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514350" indent="-514350">
                  <a:buFont typeface="+mj-lt"/>
                  <a:buAutoNum type="arabicPeriod"/>
                </a:pPr>
                <a14:m>
                  <m:oMath xmlns:m="http://schemas.openxmlformats.org/officeDocument/2006/math">
                    <m:r>
                      <a:rPr lang="en-US" sz="1800" b="0" i="1" smtClean="0">
                        <a:latin typeface="Cambria Math"/>
                      </a:rPr>
                      <m:t>𝑦</m:t>
                    </m:r>
                    <m:r>
                      <a:rPr lang="en-US" sz="1800" b="0" i="1" smtClean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ru-RU" sz="18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sz="1800" b="0" i="1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sz="1800" b="0" i="1">
                            <a:latin typeface="Cambria Math"/>
                          </a:rPr>
                          <m:t>4</m:t>
                        </m:r>
                      </m:den>
                    </m:f>
                    <m:sSup>
                      <m:sSupPr>
                        <m:ctrlPr>
                          <a:rPr lang="ru-RU" sz="18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sz="1800" b="0" i="1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sz="1800" b="0" i="1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ru-RU" sz="1800" b="0" i="1">
                        <a:latin typeface="Cambria Math"/>
                      </a:rPr>
                      <m:t>, при </m:t>
                    </m:r>
                    <m:r>
                      <a:rPr lang="en-US" sz="1800" b="0" i="1">
                        <a:latin typeface="Cambria Math"/>
                      </a:rPr>
                      <m:t>𝑥</m:t>
                    </m:r>
                    <m:r>
                      <a:rPr lang="en-US" sz="1800" b="0" i="1">
                        <a:latin typeface="Cambria Math"/>
                      </a:rPr>
                      <m:t>∈(−6;6)</m:t>
                    </m:r>
                  </m:oMath>
                </a14:m>
                <a:endParaRPr lang="ru-RU" sz="1800" dirty="0"/>
              </a:p>
              <a:p>
                <a:pPr marL="514350" lvl="0" indent="-514350">
                  <a:buFont typeface="+mj-lt"/>
                  <a:buAutoNum type="arabicPeriod"/>
                </a:pPr>
                <a14:m>
                  <m:oMath xmlns:m="http://schemas.openxmlformats.org/officeDocument/2006/math">
                    <m:r>
                      <a:rPr lang="en-US" sz="1800" b="0" i="1">
                        <a:latin typeface="Cambria Math"/>
                      </a:rPr>
                      <m:t>𝑦</m:t>
                    </m:r>
                    <m:r>
                      <a:rPr lang="en-US" sz="1800" b="0" i="1">
                        <a:latin typeface="Cambria Math"/>
                      </a:rPr>
                      <m:t>=−</m:t>
                    </m:r>
                    <m:f>
                      <m:fPr>
                        <m:ctrlPr>
                          <a:rPr lang="ru-RU" sz="18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sz="1800" b="0" i="1">
                            <a:latin typeface="Cambria Math"/>
                          </a:rPr>
                          <m:t>2</m:t>
                        </m:r>
                      </m:num>
                      <m:den>
                        <m:r>
                          <a:rPr lang="en-US" sz="1800" b="0" i="1">
                            <a:latin typeface="Cambria Math"/>
                          </a:rPr>
                          <m:t>9</m:t>
                        </m:r>
                      </m:den>
                    </m:f>
                    <m:sSup>
                      <m:sSupPr>
                        <m:ctrlPr>
                          <a:rPr lang="ru-RU" sz="18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sz="1800" b="0" i="1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sz="1800" b="0" i="1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ru-RU" sz="1800" b="0" i="1">
                        <a:latin typeface="Cambria Math"/>
                      </a:rPr>
                      <m:t>, при </m:t>
                    </m:r>
                    <m:r>
                      <a:rPr lang="en-US" sz="1800" b="0" i="1">
                        <a:latin typeface="Cambria Math"/>
                      </a:rPr>
                      <m:t>𝑥</m:t>
                    </m:r>
                    <m:r>
                      <a:rPr lang="en-US" sz="1800" b="0" i="1">
                        <a:latin typeface="Cambria Math"/>
                      </a:rPr>
                      <m:t>∈(−3;3)</m:t>
                    </m:r>
                  </m:oMath>
                </a14:m>
                <a:endParaRPr lang="ru-RU" sz="1800" dirty="0"/>
              </a:p>
              <a:p>
                <a:pPr marL="514350" lvl="0" indent="-514350">
                  <a:buFont typeface="+mj-lt"/>
                  <a:buAutoNum type="arabicPeriod"/>
                </a:pPr>
                <a14:m>
                  <m:oMath xmlns:m="http://schemas.openxmlformats.org/officeDocument/2006/math">
                    <m:r>
                      <a:rPr lang="en-US" sz="1800" b="0" i="1">
                        <a:latin typeface="Cambria Math"/>
                      </a:rPr>
                      <m:t>𝑦</m:t>
                    </m:r>
                    <m:r>
                      <a:rPr lang="en-US" sz="1800" b="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ru-RU" sz="18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sz="1800" b="0" i="1">
                            <a:latin typeface="Cambria Math"/>
                          </a:rPr>
                          <m:t>2</m:t>
                        </m:r>
                      </m:num>
                      <m:den>
                        <m:r>
                          <a:rPr lang="en-US" sz="1800" b="0" i="1">
                            <a:latin typeface="Cambria Math"/>
                          </a:rPr>
                          <m:t>3</m:t>
                        </m:r>
                      </m:den>
                    </m:f>
                    <m:sSup>
                      <m:sSupPr>
                        <m:ctrlPr>
                          <a:rPr lang="ru-RU" sz="18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sz="1800" b="0" i="1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sz="1800" b="0" i="1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sz="1800" b="0" i="1">
                        <a:latin typeface="Cambria Math"/>
                      </a:rPr>
                      <m:t>−8</m:t>
                    </m:r>
                    <m:r>
                      <a:rPr lang="ru-RU" sz="1800" b="0" i="1">
                        <a:latin typeface="Cambria Math"/>
                      </a:rPr>
                      <m:t>, при </m:t>
                    </m:r>
                    <m:r>
                      <a:rPr lang="en-US" sz="1800" b="0" i="1">
                        <a:latin typeface="Cambria Math"/>
                      </a:rPr>
                      <m:t>𝑥</m:t>
                    </m:r>
                    <m:r>
                      <a:rPr lang="en-US" sz="1800" b="0" i="1">
                        <a:latin typeface="Cambria Math"/>
                      </a:rPr>
                      <m:t>∈(−3;3)</m:t>
                    </m:r>
                  </m:oMath>
                </a14:m>
                <a:endParaRPr lang="ru-RU" sz="1800" dirty="0"/>
              </a:p>
              <a:p>
                <a:pPr marL="514350" lvl="0" indent="-514350">
                  <a:buFont typeface="+mj-lt"/>
                  <a:buAutoNum type="arabicPeriod"/>
                </a:pPr>
                <a14:m>
                  <m:oMath xmlns:m="http://schemas.openxmlformats.org/officeDocument/2006/math">
                    <m:r>
                      <a:rPr lang="en-US" sz="1800" b="0" i="1">
                        <a:latin typeface="Cambria Math"/>
                      </a:rPr>
                      <m:t>𝑦</m:t>
                    </m:r>
                    <m:r>
                      <a:rPr lang="en-US" sz="1800" b="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ru-RU" sz="18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sz="1800" b="0" i="1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sz="1800" b="0" i="1">
                            <a:latin typeface="Cambria Math"/>
                          </a:rPr>
                          <m:t>9</m:t>
                        </m:r>
                      </m:den>
                    </m:f>
                    <m:sSup>
                      <m:sSupPr>
                        <m:ctrlPr>
                          <a:rPr lang="ru-RU" sz="18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sz="1800" b="0" i="1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sz="1800" b="0" i="1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ru-RU" sz="1800" b="0" i="1">
                        <a:latin typeface="Cambria Math"/>
                      </a:rPr>
                      <m:t>, при </m:t>
                    </m:r>
                    <m:r>
                      <a:rPr lang="en-US" sz="1800" b="0" i="1">
                        <a:latin typeface="Cambria Math"/>
                      </a:rPr>
                      <m:t>𝑥</m:t>
                    </m:r>
                    <m:r>
                      <a:rPr lang="en-US" sz="1800" b="0" i="1">
                        <a:latin typeface="Cambria Math"/>
                      </a:rPr>
                      <m:t>∈(−7;7)</m:t>
                    </m:r>
                  </m:oMath>
                </a14:m>
                <a:endParaRPr lang="ru-RU" sz="1800" dirty="0"/>
              </a:p>
              <a:p>
                <a:pPr marL="514350" lvl="0" indent="-514350">
                  <a:buFont typeface="+mj-lt"/>
                  <a:buAutoNum type="arabicPeriod"/>
                </a:pPr>
                <a14:m>
                  <m:oMath xmlns:m="http://schemas.openxmlformats.org/officeDocument/2006/math">
                    <m:r>
                      <a:rPr lang="en-US" sz="1800" b="0" i="1">
                        <a:latin typeface="Cambria Math"/>
                      </a:rPr>
                      <m:t>𝑦</m:t>
                    </m:r>
                    <m:r>
                      <a:rPr lang="en-US" sz="1800" b="0" i="1">
                        <a:latin typeface="Cambria Math"/>
                      </a:rPr>
                      <m:t>=−</m:t>
                    </m:r>
                    <m:f>
                      <m:fPr>
                        <m:ctrlPr>
                          <a:rPr lang="ru-RU" sz="18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sz="1800" b="0" i="1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sz="1800" b="0" i="1">
                            <a:latin typeface="Cambria Math"/>
                          </a:rPr>
                          <m:t>16</m:t>
                        </m:r>
                      </m:den>
                    </m:f>
                    <m:sSup>
                      <m:sSupPr>
                        <m:ctrlPr>
                          <a:rPr lang="ru-RU" sz="18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sz="1800" b="0" i="1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sz="1800" b="0" i="1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ru-RU" sz="1800" b="0" i="1">
                        <a:latin typeface="Cambria Math"/>
                      </a:rPr>
                      <m:t>, при </m:t>
                    </m:r>
                    <m:r>
                      <a:rPr lang="en-US" sz="1800" b="0" i="1">
                        <a:latin typeface="Cambria Math"/>
                      </a:rPr>
                      <m:t>𝑥</m:t>
                    </m:r>
                    <m:r>
                      <a:rPr lang="en-US" sz="1800" b="0" i="1">
                        <a:latin typeface="Cambria Math"/>
                      </a:rPr>
                      <m:t>∈(−4;4)</m:t>
                    </m:r>
                  </m:oMath>
                </a14:m>
                <a:endParaRPr lang="ru-RU" sz="1800" dirty="0"/>
              </a:p>
              <a:p>
                <a:pPr marL="514350" lvl="0" indent="-514350">
                  <a:buFont typeface="+mj-lt"/>
                  <a:buAutoNum type="arabicPeriod"/>
                </a:pPr>
                <a14:m>
                  <m:oMath xmlns:m="http://schemas.openxmlformats.org/officeDocument/2006/math">
                    <m:r>
                      <a:rPr lang="en-US" sz="1800" b="0" i="1">
                        <a:latin typeface="Cambria Math"/>
                      </a:rPr>
                      <m:t>𝑦</m:t>
                    </m:r>
                    <m:r>
                      <a:rPr lang="en-US" sz="1800" b="0" i="1">
                        <a:latin typeface="Cambria Math"/>
                      </a:rPr>
                      <m:t>=−</m:t>
                    </m:r>
                    <m:f>
                      <m:fPr>
                        <m:ctrlPr>
                          <a:rPr lang="ru-RU" sz="18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sz="1800" b="0" i="1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sz="1800" b="0" i="1">
                            <a:latin typeface="Cambria Math"/>
                          </a:rPr>
                          <m:t>2</m:t>
                        </m:r>
                      </m:den>
                    </m:f>
                    <m:sSup>
                      <m:sSupPr>
                        <m:ctrlPr>
                          <a:rPr lang="ru-RU" sz="18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sz="1800" b="0" i="1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sz="1800" b="0" i="1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sz="1800" b="0" i="1">
                        <a:latin typeface="Cambria Math"/>
                      </a:rPr>
                      <m:t>+7</m:t>
                    </m:r>
                    <m:r>
                      <a:rPr lang="ru-RU" sz="1800" b="0" i="1">
                        <a:latin typeface="Cambria Math"/>
                      </a:rPr>
                      <m:t>, при </m:t>
                    </m:r>
                    <m:r>
                      <a:rPr lang="en-US" sz="1800" b="0" i="1">
                        <a:latin typeface="Cambria Math"/>
                      </a:rPr>
                      <m:t>𝑥</m:t>
                    </m:r>
                    <m:r>
                      <a:rPr lang="en-US" sz="1800" b="0" i="1">
                        <a:latin typeface="Cambria Math"/>
                      </a:rPr>
                      <m:t>∈(−6;−4)∪(4;6)</m:t>
                    </m:r>
                  </m:oMath>
                </a14:m>
                <a:endParaRPr lang="ru-RU" sz="1800" dirty="0"/>
              </a:p>
              <a:p>
                <a:pPr marL="514350" lvl="0" indent="-514350">
                  <a:buFont typeface="+mj-lt"/>
                  <a:buAutoNum type="arabicPeriod"/>
                </a:pPr>
                <a14:m>
                  <m:oMath xmlns:m="http://schemas.openxmlformats.org/officeDocument/2006/math">
                    <m:r>
                      <a:rPr lang="en-US" sz="1800" b="0" i="1">
                        <a:latin typeface="Cambria Math"/>
                      </a:rPr>
                      <m:t>𝑦</m:t>
                    </m:r>
                    <m:r>
                      <a:rPr lang="en-US" sz="1800" b="0" i="1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ru-RU" sz="18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sz="1800" b="0" i="1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sz="1800" b="0" i="1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sz="1800" b="0" i="1">
                        <a:latin typeface="Cambria Math"/>
                      </a:rPr>
                      <m:t>−11</m:t>
                    </m:r>
                    <m:r>
                      <a:rPr lang="ru-RU" sz="1800" b="0" i="1">
                        <a:latin typeface="Cambria Math"/>
                      </a:rPr>
                      <m:t>, при </m:t>
                    </m:r>
                    <m:r>
                      <a:rPr lang="en-US" sz="1800" b="0" i="1">
                        <a:latin typeface="Cambria Math"/>
                      </a:rPr>
                      <m:t>𝑥</m:t>
                    </m:r>
                    <m:r>
                      <a:rPr lang="en-US" sz="1800" b="0" i="1">
                        <a:latin typeface="Cambria Math"/>
                      </a:rPr>
                      <m:t>∈(−3;−1)∪(1;3)</m:t>
                    </m:r>
                  </m:oMath>
                </a14:m>
                <a:endParaRPr lang="ru-RU" sz="1800" dirty="0"/>
              </a:p>
              <a:p>
                <a:pPr marL="514350" lvl="0" indent="-514350">
                  <a:buFont typeface="+mj-lt"/>
                  <a:buAutoNum type="arabicPeriod"/>
                </a:pPr>
                <a14:m>
                  <m:oMath xmlns:m="http://schemas.openxmlformats.org/officeDocument/2006/math">
                    <m:r>
                      <a:rPr lang="en-US" sz="1800" b="0" i="1">
                        <a:latin typeface="Cambria Math"/>
                      </a:rPr>
                      <m:t>𝑦</m:t>
                    </m:r>
                    <m:r>
                      <a:rPr lang="en-US" sz="1800" b="0" i="1">
                        <a:latin typeface="Cambria Math"/>
                      </a:rPr>
                      <m:t>=3</m:t>
                    </m:r>
                    <m:sSup>
                      <m:sSupPr>
                        <m:ctrlPr>
                          <a:rPr lang="ru-RU" sz="18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sz="1800" b="0" i="1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sz="1800" b="0" i="1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sz="1800" b="0" i="1">
                        <a:latin typeface="Cambria Math"/>
                      </a:rPr>
                      <m:t>+1</m:t>
                    </m:r>
                    <m:r>
                      <a:rPr lang="ru-RU" sz="1800" b="0" i="1">
                        <a:latin typeface="Cambria Math"/>
                      </a:rPr>
                      <m:t>, при </m:t>
                    </m:r>
                    <m:r>
                      <a:rPr lang="en-US" sz="1800" b="0" i="1">
                        <a:latin typeface="Cambria Math"/>
                      </a:rPr>
                      <m:t>𝑥</m:t>
                    </m:r>
                    <m:r>
                      <a:rPr lang="en-US" sz="1800" b="0" i="1">
                        <a:latin typeface="Cambria Math"/>
                      </a:rPr>
                      <m:t>∈(−1;1)</m:t>
                    </m:r>
                  </m:oMath>
                </a14:m>
                <a:endParaRPr lang="ru-RU" sz="1800" dirty="0"/>
              </a:p>
              <a:p>
                <a:pPr marL="514350" lvl="0" indent="-514350">
                  <a:buFont typeface="+mj-lt"/>
                  <a:buAutoNum type="arabicPeriod"/>
                </a:pPr>
                <a14:m>
                  <m:oMath xmlns:m="http://schemas.openxmlformats.org/officeDocument/2006/math">
                    <m:r>
                      <a:rPr lang="en-US" sz="1800" b="0" i="1">
                        <a:latin typeface="Cambria Math"/>
                      </a:rPr>
                      <m:t>𝑦</m:t>
                    </m:r>
                    <m:r>
                      <a:rPr lang="en-US" sz="1800" b="0" i="1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ru-RU" sz="18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sz="1800" b="0" i="1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sz="1800" b="0" i="1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ru-RU" sz="1800" b="0" i="1">
                        <a:latin typeface="Cambria Math"/>
                      </a:rPr>
                      <m:t>, при </m:t>
                    </m:r>
                    <m:r>
                      <a:rPr lang="en-US" sz="1800" b="0" i="1">
                        <a:latin typeface="Cambria Math"/>
                      </a:rPr>
                      <m:t>𝑥</m:t>
                    </m:r>
                    <m:r>
                      <a:rPr lang="en-US" sz="1800" b="0" i="1">
                        <a:latin typeface="Cambria Math"/>
                      </a:rPr>
                      <m:t>∈</m:t>
                    </m:r>
                    <m:d>
                      <m:dPr>
                        <m:ctrlPr>
                          <a:rPr lang="en-US" sz="18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1800" b="0" i="1">
                            <a:latin typeface="Cambria Math"/>
                          </a:rPr>
                          <m:t>−1;1</m:t>
                        </m:r>
                      </m:e>
                    </m:d>
                  </m:oMath>
                </a14:m>
                <a:endParaRPr lang="ru-RU" sz="1800" i="1" dirty="0" smtClean="0"/>
              </a:p>
              <a:p>
                <a:pPr marL="514350" lvl="0" indent="-514350">
                  <a:buFont typeface="+mj-lt"/>
                  <a:buAutoNum type="arabicPeriod"/>
                </a:pPr>
                <a14:m>
                  <m:oMath xmlns:m="http://schemas.openxmlformats.org/officeDocument/2006/math">
                    <m:r>
                      <a:rPr lang="en-US" sz="1800" b="0" i="1">
                        <a:latin typeface="Cambria Math"/>
                      </a:rPr>
                      <m:t>𝑦</m:t>
                    </m:r>
                    <m:r>
                      <a:rPr lang="en-US" sz="1800" b="0" i="1">
                        <a:latin typeface="Cambria Math"/>
                      </a:rPr>
                      <m:t>=−</m:t>
                    </m:r>
                    <m:sSup>
                      <m:sSupPr>
                        <m:ctrlPr>
                          <a:rPr lang="ru-RU" sz="18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sz="1800" b="0" i="1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sz="1800" b="0" i="1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sz="1800" b="0" i="1">
                        <a:latin typeface="Cambria Math"/>
                      </a:rPr>
                      <m:t>+2</m:t>
                    </m:r>
                    <m:r>
                      <a:rPr lang="ru-RU" sz="1800" b="0" i="1">
                        <a:latin typeface="Cambria Math"/>
                      </a:rPr>
                      <m:t>, при </m:t>
                    </m:r>
                    <m:r>
                      <a:rPr lang="en-US" sz="1800" b="0" i="1">
                        <a:latin typeface="Cambria Math"/>
                      </a:rPr>
                      <m:t>𝑥</m:t>
                    </m:r>
                    <m:r>
                      <a:rPr lang="en-US" sz="1800" b="0" i="1">
                        <a:latin typeface="Cambria Math"/>
                      </a:rPr>
                      <m:t>∈(−1;1)</m:t>
                    </m:r>
                  </m:oMath>
                </a14:m>
                <a:endParaRPr lang="ru-RU" sz="1800" dirty="0"/>
              </a:p>
              <a:p>
                <a:pPr marL="0" indent="0">
                  <a:buNone/>
                </a:pPr>
                <a:endParaRPr lang="uk-UA" dirty="0"/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395536" y="260648"/>
            <a:ext cx="8229600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itchFamily="18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itchFamily="18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itchFamily="18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itchFamily="18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itchFamily="18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itchFamily="18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itchFamily="18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itchFamily="18" charset="0"/>
              </a:defRPr>
            </a:lvl9pPr>
          </a:lstStyle>
          <a:p>
            <a:pPr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uk-UA" sz="3600" b="1" u="sng" kern="0" dirty="0" smtClean="0"/>
              <a:t>Завдання 2</a:t>
            </a:r>
            <a:r>
              <a:rPr lang="ru-RU" sz="3600" b="1" u="sng" kern="0" dirty="0" smtClean="0"/>
              <a:t>.</a:t>
            </a:r>
            <a:r>
              <a:rPr lang="ru-RU" sz="3600" b="1" kern="0" dirty="0" smtClean="0"/>
              <a:t> </a:t>
            </a:r>
            <a:r>
              <a:rPr lang="uk-UA" sz="3600" b="1" kern="0" dirty="0" smtClean="0"/>
              <a:t>Побудувати графіки функцій «ПАВУК»</a:t>
            </a:r>
            <a:r>
              <a:rPr lang="ru-RU" sz="3600" b="1" kern="0" dirty="0" smtClean="0"/>
              <a:t/>
            </a:r>
            <a:br>
              <a:rPr lang="ru-RU" sz="3600" b="1" kern="0" dirty="0" smtClean="0"/>
            </a:br>
            <a:endParaRPr lang="uk-UA" sz="1800" b="1" i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2" name="Рисунок 1" descr="Вырезка экрана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1721" y="1268760"/>
            <a:ext cx="3886743" cy="2753109"/>
          </a:xfrm>
          <a:prstGeom prst="rect">
            <a:avLst/>
          </a:prstGeom>
        </p:spPr>
      </p:pic>
      <p:sp>
        <p:nvSpPr>
          <p:cNvPr id="5" name="Прямоугольник 4">
            <a:hlinkClick r:id="rId4" action="ppaction://hlinkfile"/>
          </p:cNvPr>
          <p:cNvSpPr/>
          <p:nvPr/>
        </p:nvSpPr>
        <p:spPr>
          <a:xfrm>
            <a:off x="5379607" y="6207695"/>
            <a:ext cx="3512873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Розв’язок</a:t>
            </a:r>
            <a:r>
              <a:rPr lang="en-US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2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завдання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86619050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600201"/>
                <a:ext cx="8229600" cy="4565103"/>
              </a:xfrm>
            </p:spPr>
            <p:txBody>
              <a:bodyPr numCol="2"/>
              <a:lstStyle/>
              <a:p>
                <a:pPr>
                  <a:buFont typeface="+mj-lt"/>
                  <a:buAutoNum type="arabicPeriod"/>
                </a:pPr>
                <a14:m>
                  <m:oMath xmlns:m="http://schemas.openxmlformats.org/officeDocument/2006/math">
                    <m:r>
                      <a:rPr lang="en-US" sz="1800" b="0" i="1">
                        <a:latin typeface="Cambria Math"/>
                      </a:rPr>
                      <m:t>𝑦</m:t>
                    </m:r>
                    <m:r>
                      <a:rPr lang="ru-RU" sz="1800" b="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ru-RU" sz="1800" i="1">
                            <a:latin typeface="Cambria Math"/>
                          </a:rPr>
                        </m:ctrlPr>
                      </m:fPr>
                      <m:num>
                        <m:r>
                          <a:rPr lang="ru-RU" sz="1800" b="0" i="1">
                            <a:latin typeface="Cambria Math"/>
                          </a:rPr>
                          <m:t>5</m:t>
                        </m:r>
                      </m:num>
                      <m:den>
                        <m:r>
                          <a:rPr lang="ru-RU" sz="1800" b="0" i="1">
                            <a:latin typeface="Cambria Math"/>
                          </a:rPr>
                          <m:t>3</m:t>
                        </m:r>
                      </m:den>
                    </m:f>
                    <m:rad>
                      <m:radPr>
                        <m:degHide m:val="on"/>
                        <m:ctrlPr>
                          <a:rPr lang="ru-RU" sz="1800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ru-RU" sz="1800" b="0" i="1">
                            <a:latin typeface="Cambria Math"/>
                          </a:rPr>
                          <m:t>−</m:t>
                        </m:r>
                        <m:r>
                          <a:rPr lang="ru-RU" sz="1800" b="0" i="1">
                            <a:latin typeface="Cambria Math"/>
                          </a:rPr>
                          <m:t>𝑥</m:t>
                        </m:r>
                        <m:r>
                          <a:rPr lang="ru-RU" sz="1800" b="0" i="1">
                            <a:latin typeface="Cambria Math"/>
                          </a:rPr>
                          <m:t>+9</m:t>
                        </m:r>
                      </m:e>
                    </m:rad>
                    <m:r>
                      <a:rPr lang="ru-RU" sz="1800" b="0" i="1">
                        <a:latin typeface="Cambria Math"/>
                      </a:rPr>
                      <m:t>,  при </m:t>
                    </m:r>
                    <m:r>
                      <a:rPr lang="en-US" sz="1800" b="0" i="1">
                        <a:latin typeface="Cambria Math"/>
                      </a:rPr>
                      <m:t>𝑥</m:t>
                    </m:r>
                    <m:r>
                      <a:rPr lang="en-US" sz="1800" b="0" i="1">
                        <a:latin typeface="Cambria Math"/>
                      </a:rPr>
                      <m:t>∈(0;9) </m:t>
                    </m:r>
                  </m:oMath>
                </a14:m>
                <a:endParaRPr lang="ru-RU" sz="1800" i="1" dirty="0"/>
              </a:p>
              <a:p>
                <a:pPr lvl="0">
                  <a:buFont typeface="+mj-lt"/>
                  <a:buAutoNum type="arabicPeriod"/>
                </a:pPr>
                <a14:m>
                  <m:oMath xmlns:m="http://schemas.openxmlformats.org/officeDocument/2006/math">
                    <m:r>
                      <a:rPr lang="en-US" sz="1800" b="0" i="1">
                        <a:latin typeface="Cambria Math"/>
                      </a:rPr>
                      <m:t>𝑦</m:t>
                    </m:r>
                    <m:r>
                      <a:rPr lang="ru-RU" sz="1800" b="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ru-RU" sz="1800" i="1">
                            <a:latin typeface="Cambria Math"/>
                          </a:rPr>
                        </m:ctrlPr>
                      </m:fPr>
                      <m:num>
                        <m:r>
                          <a:rPr lang="ru-RU" sz="1800" b="0" i="1">
                            <a:latin typeface="Cambria Math"/>
                          </a:rPr>
                          <m:t>5</m:t>
                        </m:r>
                      </m:num>
                      <m:den>
                        <m:r>
                          <a:rPr lang="ru-RU" sz="1800" b="0" i="1">
                            <a:latin typeface="Cambria Math"/>
                          </a:rPr>
                          <m:t>3</m:t>
                        </m:r>
                      </m:den>
                    </m:f>
                    <m:rad>
                      <m:radPr>
                        <m:degHide m:val="on"/>
                        <m:ctrlPr>
                          <a:rPr lang="ru-RU" sz="1800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ru-RU" sz="1800" b="0" i="1">
                            <a:latin typeface="Cambria Math"/>
                          </a:rPr>
                          <m:t>𝑥</m:t>
                        </m:r>
                        <m:r>
                          <a:rPr lang="ru-RU" sz="1800" b="0" i="1">
                            <a:latin typeface="Cambria Math"/>
                          </a:rPr>
                          <m:t>+9</m:t>
                        </m:r>
                      </m:e>
                    </m:rad>
                    <m:r>
                      <a:rPr lang="ru-RU" sz="1800" b="0" i="1">
                        <a:latin typeface="Cambria Math"/>
                      </a:rPr>
                      <m:t>,  при </m:t>
                    </m:r>
                    <m:r>
                      <a:rPr lang="en-US" sz="1800" b="0" i="1">
                        <a:latin typeface="Cambria Math"/>
                      </a:rPr>
                      <m:t>𝑥</m:t>
                    </m:r>
                    <m:r>
                      <a:rPr lang="en-US" sz="1800" b="0" i="1">
                        <a:latin typeface="Cambria Math"/>
                      </a:rPr>
                      <m:t>∈(−9;0)</m:t>
                    </m:r>
                  </m:oMath>
                </a14:m>
                <a:endParaRPr lang="ru-RU" sz="1800" dirty="0"/>
              </a:p>
              <a:p>
                <a:pPr lvl="0">
                  <a:buFont typeface="+mj-lt"/>
                  <a:buAutoNum type="arabicPeriod"/>
                </a:pPr>
                <a14:m>
                  <m:oMath xmlns:m="http://schemas.openxmlformats.org/officeDocument/2006/math">
                    <m:r>
                      <a:rPr lang="en-US" sz="1800" b="0" i="1">
                        <a:latin typeface="Cambria Math"/>
                      </a:rPr>
                      <m:t>𝑦</m:t>
                    </m:r>
                    <m:r>
                      <a:rPr lang="ru-RU" sz="1800" b="0" i="1">
                        <a:latin typeface="Cambria Math"/>
                      </a:rPr>
                      <m:t>=−</m:t>
                    </m:r>
                    <m:f>
                      <m:fPr>
                        <m:ctrlPr>
                          <a:rPr lang="ru-RU" sz="1800" i="1">
                            <a:latin typeface="Cambria Math"/>
                          </a:rPr>
                        </m:ctrlPr>
                      </m:fPr>
                      <m:num>
                        <m:r>
                          <a:rPr lang="ru-RU" sz="1800" b="0" i="1">
                            <a:latin typeface="Cambria Math"/>
                          </a:rPr>
                          <m:t>5</m:t>
                        </m:r>
                      </m:num>
                      <m:den>
                        <m:r>
                          <a:rPr lang="ru-RU" sz="1800" b="0" i="1">
                            <a:latin typeface="Cambria Math"/>
                          </a:rPr>
                          <m:t>3</m:t>
                        </m:r>
                      </m:den>
                    </m:f>
                    <m:rad>
                      <m:radPr>
                        <m:degHide m:val="on"/>
                        <m:ctrlPr>
                          <a:rPr lang="ru-RU" sz="1800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ru-RU" sz="1800" b="0" i="1">
                            <a:latin typeface="Cambria Math"/>
                          </a:rPr>
                          <m:t>𝑥</m:t>
                        </m:r>
                        <m:r>
                          <a:rPr lang="ru-RU" sz="1800" b="0" i="1">
                            <a:latin typeface="Cambria Math"/>
                          </a:rPr>
                          <m:t>+9</m:t>
                        </m:r>
                      </m:e>
                    </m:rad>
                    <m:r>
                      <a:rPr lang="ru-RU" sz="1800" b="0" i="1">
                        <a:latin typeface="Cambria Math"/>
                      </a:rPr>
                      <m:t>,  при </m:t>
                    </m:r>
                    <m:r>
                      <a:rPr lang="en-US" sz="1800" b="0" i="1">
                        <a:latin typeface="Cambria Math"/>
                      </a:rPr>
                      <m:t>𝑥</m:t>
                    </m:r>
                    <m:r>
                      <a:rPr lang="en-US" sz="1800" b="0" i="1">
                        <a:latin typeface="Cambria Math"/>
                      </a:rPr>
                      <m:t>∈(−9;0) </m:t>
                    </m:r>
                  </m:oMath>
                </a14:m>
                <a:endParaRPr lang="ru-RU" sz="1800" dirty="0"/>
              </a:p>
              <a:p>
                <a:pPr lvl="0">
                  <a:buFont typeface="+mj-lt"/>
                  <a:buAutoNum type="arabicPeriod"/>
                </a:pPr>
                <a14:m>
                  <m:oMath xmlns:m="http://schemas.openxmlformats.org/officeDocument/2006/math">
                    <m:r>
                      <a:rPr lang="en-US" sz="1800" b="0" i="1">
                        <a:latin typeface="Cambria Math"/>
                      </a:rPr>
                      <m:t>𝑦</m:t>
                    </m:r>
                    <m:r>
                      <a:rPr lang="ru-RU" sz="1800" b="0" i="1">
                        <a:latin typeface="Cambria Math"/>
                      </a:rPr>
                      <m:t>=−</m:t>
                    </m:r>
                    <m:f>
                      <m:fPr>
                        <m:ctrlPr>
                          <a:rPr lang="ru-RU" sz="1800" i="1">
                            <a:latin typeface="Cambria Math"/>
                          </a:rPr>
                        </m:ctrlPr>
                      </m:fPr>
                      <m:num>
                        <m:r>
                          <a:rPr lang="ru-RU" sz="1800" b="0" i="1">
                            <a:latin typeface="Cambria Math"/>
                          </a:rPr>
                          <m:t>5</m:t>
                        </m:r>
                      </m:num>
                      <m:den>
                        <m:r>
                          <a:rPr lang="ru-RU" sz="1800" b="0" i="1">
                            <a:latin typeface="Cambria Math"/>
                          </a:rPr>
                          <m:t>3</m:t>
                        </m:r>
                      </m:den>
                    </m:f>
                    <m:rad>
                      <m:radPr>
                        <m:degHide m:val="on"/>
                        <m:ctrlPr>
                          <a:rPr lang="ru-RU" sz="1800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ru-RU" sz="1800" b="0" i="1">
                            <a:latin typeface="Cambria Math"/>
                          </a:rPr>
                          <m:t>−</m:t>
                        </m:r>
                        <m:r>
                          <a:rPr lang="ru-RU" sz="1800" b="0" i="1">
                            <a:latin typeface="Cambria Math"/>
                          </a:rPr>
                          <m:t>𝑥</m:t>
                        </m:r>
                        <m:r>
                          <a:rPr lang="ru-RU" sz="1800" b="0" i="1">
                            <a:latin typeface="Cambria Math"/>
                          </a:rPr>
                          <m:t>+9</m:t>
                        </m:r>
                      </m:e>
                    </m:rad>
                    <m:r>
                      <a:rPr lang="ru-RU" sz="1800" b="0" i="1">
                        <a:latin typeface="Cambria Math"/>
                      </a:rPr>
                      <m:t>,  при </m:t>
                    </m:r>
                    <m:r>
                      <a:rPr lang="en-US" sz="1800" b="0" i="1">
                        <a:latin typeface="Cambria Math"/>
                      </a:rPr>
                      <m:t>𝑥</m:t>
                    </m:r>
                    <m:r>
                      <a:rPr lang="en-US" sz="1800" b="0" i="1">
                        <a:latin typeface="Cambria Math"/>
                      </a:rPr>
                      <m:t>∈(0;9) </m:t>
                    </m:r>
                  </m:oMath>
                </a14:m>
                <a:endParaRPr lang="ru-RU" sz="1800" dirty="0"/>
              </a:p>
              <a:p>
                <a:pPr lvl="0">
                  <a:buFont typeface="+mj-lt"/>
                  <a:buAutoNum type="arabicPeriod"/>
                </a:pPr>
                <a14:m>
                  <m:oMath xmlns:m="http://schemas.openxmlformats.org/officeDocument/2006/math">
                    <m:r>
                      <a:rPr lang="en-US" sz="1800" b="0" i="1">
                        <a:latin typeface="Cambria Math"/>
                      </a:rPr>
                      <m:t>𝑦</m:t>
                    </m:r>
                    <m:r>
                      <a:rPr lang="en-US" sz="1800" b="0" i="1">
                        <a:latin typeface="Cambria Math"/>
                      </a:rPr>
                      <m:t>=(</m:t>
                    </m:r>
                    <m:sSup>
                      <m:sSupPr>
                        <m:ctrlPr>
                          <a:rPr lang="ru-RU" sz="18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sz="1800" b="0" i="1">
                            <a:latin typeface="Cambria Math"/>
                          </a:rPr>
                          <m:t>𝑥</m:t>
                        </m:r>
                        <m:r>
                          <a:rPr lang="en-US" sz="1800" b="0" i="1">
                            <a:latin typeface="Cambria Math"/>
                          </a:rPr>
                          <m:t>+2)</m:t>
                        </m:r>
                      </m:e>
                      <m:sup>
                        <m:r>
                          <a:rPr lang="en-US" sz="1800" b="0" i="1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sz="1800" b="0" i="1">
                        <a:latin typeface="Cambria Math"/>
                      </a:rPr>
                      <m:t>+2, </m:t>
                    </m:r>
                    <m:r>
                      <a:rPr lang="ru-RU" sz="1800" b="0" i="1">
                        <a:latin typeface="Cambria Math"/>
                      </a:rPr>
                      <m:t>при </m:t>
                    </m:r>
                    <m:r>
                      <a:rPr lang="en-US" sz="1800" b="0" i="1">
                        <a:latin typeface="Cambria Math"/>
                      </a:rPr>
                      <m:t>𝑥</m:t>
                    </m:r>
                    <m:r>
                      <a:rPr lang="en-US" sz="1800" b="0" i="1">
                        <a:latin typeface="Cambria Math"/>
                      </a:rPr>
                      <m:t>∈(−4;0) </m:t>
                    </m:r>
                  </m:oMath>
                </a14:m>
                <a:endParaRPr lang="ru-RU" sz="1800" dirty="0"/>
              </a:p>
              <a:p>
                <a:pPr lvl="0">
                  <a:buFont typeface="+mj-lt"/>
                  <a:buAutoNum type="arabicPeriod"/>
                </a:pPr>
                <a14:m>
                  <m:oMath xmlns:m="http://schemas.openxmlformats.org/officeDocument/2006/math">
                    <m:r>
                      <a:rPr lang="en-US" sz="1800" b="0" i="1">
                        <a:latin typeface="Cambria Math"/>
                      </a:rPr>
                      <m:t>𝑦</m:t>
                    </m:r>
                    <m:r>
                      <a:rPr lang="en-US" sz="1800" b="0" i="1">
                        <a:latin typeface="Cambria Math"/>
                      </a:rPr>
                      <m:t>=−(</m:t>
                    </m:r>
                    <m:sSup>
                      <m:sSupPr>
                        <m:ctrlPr>
                          <a:rPr lang="ru-RU" sz="18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sz="1800" b="0" i="1">
                            <a:latin typeface="Cambria Math"/>
                          </a:rPr>
                          <m:t>𝑥</m:t>
                        </m:r>
                        <m:r>
                          <a:rPr lang="en-US" sz="1800" b="0" i="1">
                            <a:latin typeface="Cambria Math"/>
                          </a:rPr>
                          <m:t>+2)</m:t>
                        </m:r>
                      </m:e>
                      <m:sup>
                        <m:r>
                          <a:rPr lang="en-US" sz="1800" b="0" i="1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sz="1800" b="0" i="1">
                        <a:latin typeface="Cambria Math"/>
                      </a:rPr>
                      <m:t>+10, </m:t>
                    </m:r>
                    <m:r>
                      <a:rPr lang="ru-RU" sz="1800" b="0" i="1">
                        <a:latin typeface="Cambria Math"/>
                      </a:rPr>
                      <m:t>при </m:t>
                    </m:r>
                    <m:r>
                      <a:rPr lang="en-US" sz="1800" b="0" i="1">
                        <a:latin typeface="Cambria Math"/>
                      </a:rPr>
                      <m:t>𝑥</m:t>
                    </m:r>
                    <m:r>
                      <a:rPr lang="en-US" sz="1800" b="0" i="1">
                        <a:latin typeface="Cambria Math"/>
                      </a:rPr>
                      <m:t>∈(−4;0) </m:t>
                    </m:r>
                  </m:oMath>
                </a14:m>
                <a:endParaRPr lang="ru-RU" sz="1800" dirty="0"/>
              </a:p>
              <a:p>
                <a:pPr lvl="0">
                  <a:buFont typeface="+mj-lt"/>
                  <a:buAutoNum type="arabicPeriod"/>
                </a:pPr>
                <a14:m>
                  <m:oMath xmlns:m="http://schemas.openxmlformats.org/officeDocument/2006/math">
                    <m:r>
                      <a:rPr lang="en-US" sz="1800" b="0" i="1">
                        <a:latin typeface="Cambria Math"/>
                      </a:rPr>
                      <m:t>𝑦</m:t>
                    </m:r>
                    <m:r>
                      <a:rPr lang="en-US" sz="1800" b="0" i="1">
                        <a:latin typeface="Cambria Math"/>
                      </a:rPr>
                      <m:t>=(</m:t>
                    </m:r>
                    <m:sSup>
                      <m:sSupPr>
                        <m:ctrlPr>
                          <a:rPr lang="ru-RU" sz="18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sz="1800" b="0" i="1">
                            <a:latin typeface="Cambria Math"/>
                          </a:rPr>
                          <m:t>𝑥</m:t>
                        </m:r>
                        <m:r>
                          <a:rPr lang="en-US" sz="1800" b="0" i="1">
                            <a:latin typeface="Cambria Math"/>
                          </a:rPr>
                          <m:t>−2)</m:t>
                        </m:r>
                      </m:e>
                      <m:sup>
                        <m:r>
                          <a:rPr lang="en-US" sz="1800" b="0" i="1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sz="1800" b="0" i="1">
                        <a:latin typeface="Cambria Math"/>
                      </a:rPr>
                      <m:t>+2, </m:t>
                    </m:r>
                    <m:r>
                      <a:rPr lang="ru-RU" sz="1800" b="0" i="1">
                        <a:latin typeface="Cambria Math"/>
                      </a:rPr>
                      <m:t>при </m:t>
                    </m:r>
                    <m:r>
                      <a:rPr lang="en-US" sz="1800" b="0" i="1">
                        <a:latin typeface="Cambria Math"/>
                      </a:rPr>
                      <m:t>𝑥</m:t>
                    </m:r>
                    <m:r>
                      <a:rPr lang="en-US" sz="1800" b="0" i="1">
                        <a:latin typeface="Cambria Math"/>
                      </a:rPr>
                      <m:t>∈(0;4) </m:t>
                    </m:r>
                  </m:oMath>
                </a14:m>
                <a:endParaRPr lang="ru-RU" sz="1800" i="1" dirty="0"/>
              </a:p>
              <a:p>
                <a:pPr lvl="0">
                  <a:buFont typeface="+mj-lt"/>
                  <a:buAutoNum type="arabicPeriod"/>
                </a:pPr>
                <a14:m>
                  <m:oMath xmlns:m="http://schemas.openxmlformats.org/officeDocument/2006/math">
                    <m:r>
                      <a:rPr lang="en-US" sz="1800" b="0" i="1">
                        <a:latin typeface="Cambria Math"/>
                      </a:rPr>
                      <m:t>𝑦</m:t>
                    </m:r>
                    <m:r>
                      <a:rPr lang="en-US" sz="1800" b="0" i="1">
                        <a:latin typeface="Cambria Math"/>
                      </a:rPr>
                      <m:t>=−(</m:t>
                    </m:r>
                    <m:sSup>
                      <m:sSupPr>
                        <m:ctrlPr>
                          <a:rPr lang="ru-RU" sz="18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sz="1800" b="0" i="1">
                            <a:latin typeface="Cambria Math"/>
                          </a:rPr>
                          <m:t>𝑥</m:t>
                        </m:r>
                        <m:r>
                          <a:rPr lang="en-US" sz="1800" b="0" i="1">
                            <a:latin typeface="Cambria Math"/>
                          </a:rPr>
                          <m:t>−2)</m:t>
                        </m:r>
                      </m:e>
                      <m:sup>
                        <m:r>
                          <a:rPr lang="en-US" sz="1800" b="0" i="1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sz="1800" b="0" i="1">
                        <a:latin typeface="Cambria Math"/>
                      </a:rPr>
                      <m:t>+10, </m:t>
                    </m:r>
                    <m:r>
                      <a:rPr lang="ru-RU" sz="1800" b="0" i="1">
                        <a:latin typeface="Cambria Math"/>
                      </a:rPr>
                      <m:t>при </m:t>
                    </m:r>
                    <m:r>
                      <a:rPr lang="en-US" sz="1800" b="0" i="1">
                        <a:latin typeface="Cambria Math"/>
                      </a:rPr>
                      <m:t>𝑥</m:t>
                    </m:r>
                    <m:r>
                      <a:rPr lang="en-US" sz="1800" b="0" i="1">
                        <a:latin typeface="Cambria Math"/>
                      </a:rPr>
                      <m:t>∈(0;4) </m:t>
                    </m:r>
                  </m:oMath>
                </a14:m>
                <a:endParaRPr lang="ru-RU" sz="1800" i="1" dirty="0"/>
              </a:p>
              <a:p>
                <a:pPr lvl="0">
                  <a:buFont typeface="+mj-lt"/>
                  <a:buAutoNum type="arabicPeriod"/>
                </a:pPr>
                <a14:m>
                  <m:oMath xmlns:m="http://schemas.openxmlformats.org/officeDocument/2006/math">
                    <m:r>
                      <a:rPr lang="en-US" sz="1800" b="0" i="1">
                        <a:latin typeface="Cambria Math"/>
                      </a:rPr>
                      <m:t>𝑦</m:t>
                    </m:r>
                    <m:r>
                      <a:rPr lang="en-US" sz="1800" b="0" i="1">
                        <a:latin typeface="Cambria Math"/>
                      </a:rPr>
                      <m:t>=</m:t>
                    </m:r>
                    <m:rad>
                      <m:radPr>
                        <m:degHide m:val="on"/>
                        <m:ctrlPr>
                          <a:rPr lang="ru-RU" sz="1800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sz="1800" b="0" i="1">
                            <a:latin typeface="Cambria Math"/>
                          </a:rPr>
                          <m:t>𝑥</m:t>
                        </m:r>
                        <m:r>
                          <a:rPr lang="en-US" sz="1800" b="0" i="1">
                            <a:latin typeface="Cambria Math"/>
                          </a:rPr>
                          <m:t>−5</m:t>
                        </m:r>
                      </m:e>
                    </m:rad>
                    <m:r>
                      <a:rPr lang="en-US" sz="1800" b="0" i="1">
                        <a:latin typeface="Cambria Math"/>
                      </a:rPr>
                      <m:t>+3,5, </m:t>
                    </m:r>
                    <m:r>
                      <a:rPr lang="ru-RU" sz="1800" b="0" i="1">
                        <a:latin typeface="Cambria Math"/>
                      </a:rPr>
                      <m:t>при </m:t>
                    </m:r>
                    <m:r>
                      <a:rPr lang="en-US" sz="1800" b="0" i="1">
                        <a:latin typeface="Cambria Math"/>
                      </a:rPr>
                      <m:t>𝑥</m:t>
                    </m:r>
                    <m:r>
                      <a:rPr lang="en-US" sz="1800" b="0" i="1">
                        <a:latin typeface="Cambria Math"/>
                      </a:rPr>
                      <m:t>∈(5;9) </m:t>
                    </m:r>
                  </m:oMath>
                </a14:m>
                <a:endParaRPr lang="ru-RU" sz="1800" i="1" dirty="0"/>
              </a:p>
              <a:p>
                <a:pPr lvl="0">
                  <a:buFont typeface="+mj-lt"/>
                  <a:buAutoNum type="arabicPeriod"/>
                </a:pPr>
                <a14:m>
                  <m:oMath xmlns:m="http://schemas.openxmlformats.org/officeDocument/2006/math">
                    <m:r>
                      <a:rPr lang="en-US" sz="1800" b="0" i="1">
                        <a:latin typeface="Cambria Math"/>
                      </a:rPr>
                      <m:t>𝑦</m:t>
                    </m:r>
                    <m:r>
                      <a:rPr lang="en-US" sz="1800" b="0" i="1">
                        <a:latin typeface="Cambria Math"/>
                      </a:rPr>
                      <m:t>=</m:t>
                    </m:r>
                    <m:rad>
                      <m:radPr>
                        <m:degHide m:val="on"/>
                        <m:ctrlPr>
                          <a:rPr lang="ru-RU" sz="1800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sz="1800" b="0" i="1">
                            <a:latin typeface="Cambria Math"/>
                          </a:rPr>
                          <m:t>−</m:t>
                        </m:r>
                        <m:r>
                          <a:rPr lang="en-US" sz="1800" b="0" i="1">
                            <a:latin typeface="Cambria Math"/>
                          </a:rPr>
                          <m:t>𝑥</m:t>
                        </m:r>
                        <m:r>
                          <a:rPr lang="en-US" sz="1800" b="0" i="1">
                            <a:latin typeface="Cambria Math"/>
                          </a:rPr>
                          <m:t>−5</m:t>
                        </m:r>
                      </m:e>
                    </m:rad>
                    <m:r>
                      <a:rPr lang="en-US" sz="1800" b="0" i="1">
                        <a:latin typeface="Cambria Math"/>
                      </a:rPr>
                      <m:t>+3,5, </m:t>
                    </m:r>
                    <m:r>
                      <a:rPr lang="ru-RU" sz="1800" b="0" i="1">
                        <a:latin typeface="Cambria Math"/>
                      </a:rPr>
                      <m:t>при </m:t>
                    </m:r>
                    <m:r>
                      <a:rPr lang="en-US" sz="1800" b="0" i="1">
                        <a:latin typeface="Cambria Math"/>
                      </a:rPr>
                      <m:t>𝑥</m:t>
                    </m:r>
                    <m:r>
                      <a:rPr lang="en-US" sz="1800" b="0" i="1">
                        <a:latin typeface="Cambria Math"/>
                      </a:rPr>
                      <m:t>∈(−9;−5)</m:t>
                    </m:r>
                  </m:oMath>
                </a14:m>
                <a:endParaRPr lang="ru-RU" sz="1800" i="1" dirty="0"/>
              </a:p>
              <a:p>
                <a:pPr lvl="0">
                  <a:buFont typeface="+mj-lt"/>
                  <a:buAutoNum type="arabicPeriod"/>
                </a:pPr>
                <a14:m>
                  <m:oMath xmlns:m="http://schemas.openxmlformats.org/officeDocument/2006/math">
                    <m:r>
                      <a:rPr lang="en-US" sz="1800" b="0" i="1">
                        <a:latin typeface="Cambria Math"/>
                      </a:rPr>
                      <m:t>𝑦</m:t>
                    </m:r>
                    <m:r>
                      <a:rPr lang="en-US" sz="1800" b="0" i="1">
                        <a:latin typeface="Cambria Math"/>
                      </a:rPr>
                      <m:t>=3</m:t>
                    </m:r>
                    <m:rad>
                      <m:radPr>
                        <m:degHide m:val="on"/>
                        <m:ctrlPr>
                          <a:rPr lang="ru-RU" sz="1800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sz="1800" b="0" i="1">
                            <a:latin typeface="Cambria Math"/>
                          </a:rPr>
                          <m:t>𝑥</m:t>
                        </m:r>
                        <m:r>
                          <a:rPr lang="en-US" sz="1800" b="0" i="1">
                            <a:latin typeface="Cambria Math"/>
                          </a:rPr>
                          <m:t>−4</m:t>
                        </m:r>
                      </m:e>
                    </m:rad>
                    <m:r>
                      <a:rPr lang="en-US" sz="1800" b="0" i="1">
                        <a:latin typeface="Cambria Math"/>
                      </a:rPr>
                      <m:t>+4, </m:t>
                    </m:r>
                    <m:r>
                      <a:rPr lang="ru-RU" sz="1800" b="0" i="1">
                        <a:latin typeface="Cambria Math"/>
                      </a:rPr>
                      <m:t>при </m:t>
                    </m:r>
                    <m:r>
                      <a:rPr lang="en-US" sz="1800" b="0" i="1">
                        <a:latin typeface="Cambria Math"/>
                      </a:rPr>
                      <m:t>𝑥</m:t>
                    </m:r>
                    <m:r>
                      <a:rPr lang="en-US" sz="1800" b="0" i="1">
                        <a:latin typeface="Cambria Math"/>
                      </a:rPr>
                      <m:t>∈(4;5) </m:t>
                    </m:r>
                  </m:oMath>
                </a14:m>
                <a:endParaRPr lang="ru-RU" sz="1800" i="1" dirty="0"/>
              </a:p>
              <a:p>
                <a:pPr lvl="0">
                  <a:buFont typeface="+mj-lt"/>
                  <a:buAutoNum type="arabicPeriod"/>
                </a:pPr>
                <a14:m>
                  <m:oMath xmlns:m="http://schemas.openxmlformats.org/officeDocument/2006/math">
                    <m:r>
                      <a:rPr lang="en-US" sz="1800" b="0" i="1">
                        <a:latin typeface="Cambria Math"/>
                      </a:rPr>
                      <m:t>𝑦</m:t>
                    </m:r>
                    <m:r>
                      <a:rPr lang="en-US" sz="1800" b="0" i="1">
                        <a:latin typeface="Cambria Math"/>
                      </a:rPr>
                      <m:t>=3</m:t>
                    </m:r>
                    <m:rad>
                      <m:radPr>
                        <m:degHide m:val="on"/>
                        <m:ctrlPr>
                          <a:rPr lang="ru-RU" sz="1800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sz="1800" b="0" i="1">
                            <a:latin typeface="Cambria Math"/>
                          </a:rPr>
                          <m:t>−</m:t>
                        </m:r>
                        <m:r>
                          <a:rPr lang="en-US" sz="1800" b="0" i="1">
                            <a:latin typeface="Cambria Math"/>
                          </a:rPr>
                          <m:t>𝑥</m:t>
                        </m:r>
                        <m:r>
                          <a:rPr lang="en-US" sz="1800" b="0" i="1">
                            <a:latin typeface="Cambria Math"/>
                          </a:rPr>
                          <m:t>−4</m:t>
                        </m:r>
                      </m:e>
                    </m:rad>
                    <m:r>
                      <a:rPr lang="en-US" sz="1800" b="0" i="1">
                        <a:latin typeface="Cambria Math"/>
                      </a:rPr>
                      <m:t>+4, </m:t>
                    </m:r>
                    <m:r>
                      <a:rPr lang="ru-RU" sz="1800" b="0" i="1">
                        <a:latin typeface="Cambria Math"/>
                      </a:rPr>
                      <m:t>при </m:t>
                    </m:r>
                    <m:r>
                      <a:rPr lang="en-US" sz="1800" b="0" i="1">
                        <a:latin typeface="Cambria Math"/>
                      </a:rPr>
                      <m:t>𝑥</m:t>
                    </m:r>
                    <m:r>
                      <a:rPr lang="en-US" sz="1800" b="0" i="1">
                        <a:latin typeface="Cambria Math"/>
                      </a:rPr>
                      <m:t>∈(−9;−4) </m:t>
                    </m:r>
                  </m:oMath>
                </a14:m>
                <a:endParaRPr lang="ru-RU" sz="1800" i="1" dirty="0"/>
              </a:p>
              <a:p>
                <a:pPr lvl="0">
                  <a:buFont typeface="+mj-lt"/>
                  <a:buAutoNum type="arabicPeriod"/>
                </a:pPr>
                <a14:m>
                  <m:oMath xmlns:m="http://schemas.openxmlformats.org/officeDocument/2006/math">
                    <m:r>
                      <a:rPr lang="en-US" sz="1800" b="0" i="1">
                        <a:latin typeface="Cambria Math"/>
                      </a:rPr>
                      <m:t>𝑦</m:t>
                    </m:r>
                    <m:r>
                      <a:rPr lang="en-US" sz="1800" b="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ru-RU" sz="18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sz="1800" b="0" i="1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sz="1800" b="0" i="1">
                            <a:latin typeface="Cambria Math"/>
                          </a:rPr>
                          <m:t>8</m:t>
                        </m:r>
                      </m:den>
                    </m:f>
                    <m:sSup>
                      <m:sSupPr>
                        <m:ctrlPr>
                          <a:rPr lang="ru-RU" sz="18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sz="1800" b="0" i="1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sz="1800" b="0" i="1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sz="1800" b="0" i="1">
                        <a:latin typeface="Cambria Math"/>
                      </a:rPr>
                      <m:t>−3,  </m:t>
                    </m:r>
                    <m:r>
                      <a:rPr lang="ru-RU" sz="1800" b="0" i="1">
                        <a:latin typeface="Cambria Math"/>
                      </a:rPr>
                      <m:t>при </m:t>
                    </m:r>
                    <m:r>
                      <a:rPr lang="en-US" sz="1800" b="0" i="1">
                        <a:latin typeface="Cambria Math"/>
                      </a:rPr>
                      <m:t>𝑥</m:t>
                    </m:r>
                    <m:r>
                      <a:rPr lang="en-US" sz="1800" b="0" i="1">
                        <a:latin typeface="Cambria Math"/>
                      </a:rPr>
                      <m:t>∈(−4;4)</m:t>
                    </m:r>
                  </m:oMath>
                </a14:m>
                <a:endParaRPr lang="ru-RU" sz="1800" i="1" dirty="0"/>
              </a:p>
              <a:p>
                <a:pPr>
                  <a:buFont typeface="+mj-lt"/>
                  <a:buAutoNum type="arabicPeriod"/>
                </a:pPr>
                <a:endParaRPr lang="uk-UA" sz="1800" i="1" dirty="0"/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600201"/>
                <a:ext cx="8229600" cy="4565103"/>
              </a:xfr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395536" y="260648"/>
            <a:ext cx="8229600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itchFamily="18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itchFamily="18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itchFamily="18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itchFamily="18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itchFamily="18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itchFamily="18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itchFamily="18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itchFamily="18" charset="0"/>
              </a:defRPr>
            </a:lvl9pPr>
          </a:lstStyle>
          <a:p>
            <a:r>
              <a:rPr lang="uk-UA" sz="3600" b="1" u="sng" kern="0" dirty="0"/>
              <a:t>Завдання 3</a:t>
            </a:r>
            <a:r>
              <a:rPr lang="ru-RU" sz="3600" b="1" u="sng" kern="0" dirty="0"/>
              <a:t>.</a:t>
            </a:r>
            <a:r>
              <a:rPr lang="ru-RU" sz="3600" b="1" kern="0" dirty="0"/>
              <a:t> </a:t>
            </a:r>
            <a:r>
              <a:rPr lang="uk-UA" sz="3600" b="1" kern="0" dirty="0"/>
              <a:t>Побудувати графіки функцій «МАС</a:t>
            </a:r>
            <a:r>
              <a:rPr lang="ru-RU" sz="3600" b="1" kern="0" dirty="0"/>
              <a:t>ЯНЯ</a:t>
            </a:r>
            <a:r>
              <a:rPr lang="uk-UA" sz="3600" b="1" kern="0" dirty="0"/>
              <a:t>»</a:t>
            </a:r>
            <a:r>
              <a:rPr lang="ru-RU" sz="3600" b="1" kern="0" dirty="0"/>
              <a:t/>
            </a:r>
            <a:br>
              <a:rPr lang="ru-RU" sz="3600" b="1" kern="0" dirty="0"/>
            </a:br>
            <a:endParaRPr lang="uk-UA" sz="1800" b="1" i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2" name="Рисунок 1" descr="Вырезка экрана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2996952"/>
            <a:ext cx="4082144" cy="2520280"/>
          </a:xfrm>
          <a:prstGeom prst="rect">
            <a:avLst/>
          </a:prstGeom>
        </p:spPr>
      </p:pic>
      <p:sp>
        <p:nvSpPr>
          <p:cNvPr id="5" name="Прямоугольник 4">
            <a:hlinkClick r:id="rId4" action="ppaction://hlinkfile"/>
          </p:cNvPr>
          <p:cNvSpPr/>
          <p:nvPr/>
        </p:nvSpPr>
        <p:spPr>
          <a:xfrm>
            <a:off x="5379607" y="6207695"/>
            <a:ext cx="3512873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Розв’язок</a:t>
            </a:r>
            <a:r>
              <a:rPr lang="en-US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2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завдання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29427654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77492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ru-RU" altLang="uk-UA" b="1" dirty="0" err="1" smtClean="0">
                <a:effectLst/>
              </a:rPr>
              <a:t>Використа</a:t>
            </a:r>
            <a:r>
              <a:rPr lang="uk-UA" altLang="uk-UA" b="1" dirty="0" smtClean="0">
                <a:effectLst/>
              </a:rPr>
              <a:t>ні джерела</a:t>
            </a:r>
            <a:endParaRPr lang="ru-RU" altLang="uk-UA" b="1" dirty="0" smtClean="0">
              <a:effectLst/>
            </a:endParaRP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536" y="980729"/>
            <a:ext cx="8229600" cy="511256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57188" indent="-357188" algn="just">
              <a:buSzTx/>
              <a:buFont typeface="Wingdings" pitchFamily="2" charset="2"/>
              <a:buAutoNum type="arabicPeriod"/>
            </a:pPr>
            <a:r>
              <a:rPr lang="uk-UA" altLang="uk-UA" sz="2000" dirty="0" smtClean="0">
                <a:effectLst/>
              </a:rPr>
              <a:t>Руденко В.Д., </a:t>
            </a:r>
            <a:r>
              <a:rPr lang="uk-UA" altLang="uk-UA" sz="2000" dirty="0" err="1" smtClean="0">
                <a:effectLst/>
              </a:rPr>
              <a:t>Макарчук</a:t>
            </a:r>
            <a:r>
              <a:rPr lang="uk-UA" altLang="uk-UA" sz="2000" dirty="0" smtClean="0">
                <a:effectLst/>
              </a:rPr>
              <a:t> О.М.</a:t>
            </a:r>
            <a:r>
              <a:rPr lang="en-US" altLang="uk-UA" sz="2000" dirty="0" smtClean="0">
                <a:effectLst/>
              </a:rPr>
              <a:t> </a:t>
            </a:r>
            <a:r>
              <a:rPr lang="uk-UA" altLang="uk-UA" sz="2000" dirty="0" smtClean="0">
                <a:effectLst/>
              </a:rPr>
              <a:t>“Практичний курс інформатики/ за </a:t>
            </a:r>
            <a:r>
              <a:rPr lang="uk-UA" altLang="uk-UA" sz="2000" dirty="0" err="1" smtClean="0">
                <a:effectLst/>
              </a:rPr>
              <a:t>редакц</a:t>
            </a:r>
            <a:r>
              <a:rPr lang="uk-UA" altLang="uk-UA" sz="2000" dirty="0" smtClean="0">
                <a:effectLst/>
              </a:rPr>
              <a:t>. </a:t>
            </a:r>
            <a:r>
              <a:rPr lang="uk-UA" altLang="uk-UA" sz="2000" dirty="0" err="1" smtClean="0">
                <a:effectLst/>
              </a:rPr>
              <a:t>Мадзігона</a:t>
            </a:r>
            <a:r>
              <a:rPr lang="uk-UA" altLang="uk-UA" sz="2000" dirty="0" smtClean="0">
                <a:effectLst/>
              </a:rPr>
              <a:t> В.М./ – К.: Фелікс, 2000 - 304 ст.</a:t>
            </a:r>
          </a:p>
          <a:p>
            <a:pPr marL="357188" indent="-357188" algn="just">
              <a:buSzTx/>
              <a:buFont typeface="Wingdings" pitchFamily="2" charset="2"/>
              <a:buAutoNum type="arabicPeriod"/>
            </a:pPr>
            <a:r>
              <a:rPr lang="uk-UA" altLang="uk-UA" sz="2000" dirty="0" err="1" smtClean="0">
                <a:effectLst/>
              </a:rPr>
              <a:t>Бахонський</a:t>
            </a:r>
            <a:r>
              <a:rPr lang="uk-UA" altLang="uk-UA" sz="2000" dirty="0" smtClean="0">
                <a:effectLst/>
              </a:rPr>
              <a:t> О.В. та </a:t>
            </a:r>
            <a:r>
              <a:rPr lang="uk-UA" altLang="uk-UA" sz="2000" dirty="0" err="1" smtClean="0">
                <a:effectLst/>
              </a:rPr>
              <a:t>інш</a:t>
            </a:r>
            <a:r>
              <a:rPr lang="uk-UA" altLang="uk-UA" sz="2000" dirty="0" smtClean="0">
                <a:effectLst/>
              </a:rPr>
              <a:t>. </a:t>
            </a:r>
            <a:r>
              <a:rPr lang="en-US" altLang="uk-UA" sz="2000" dirty="0" smtClean="0">
                <a:effectLst/>
              </a:rPr>
              <a:t> </a:t>
            </a:r>
            <a:r>
              <a:rPr lang="uk-UA" altLang="uk-UA" sz="2000" dirty="0" smtClean="0">
                <a:effectLst/>
              </a:rPr>
              <a:t>“Табличний процесор </a:t>
            </a:r>
            <a:r>
              <a:rPr lang="en-US" altLang="uk-UA" sz="2000" dirty="0" smtClean="0">
                <a:effectLst/>
              </a:rPr>
              <a:t>Microsoft Excel</a:t>
            </a:r>
            <a:r>
              <a:rPr lang="uk-UA" altLang="uk-UA" sz="2000" dirty="0" smtClean="0">
                <a:effectLst/>
              </a:rPr>
              <a:t>” у 2-х частинах – К.:</a:t>
            </a:r>
            <a:r>
              <a:rPr lang="uk-UA" altLang="uk-UA" sz="2000" dirty="0" err="1" smtClean="0">
                <a:effectLst/>
              </a:rPr>
              <a:t>Мауп</a:t>
            </a:r>
            <a:r>
              <a:rPr lang="uk-UA" altLang="uk-UA" sz="2000" dirty="0" smtClean="0">
                <a:effectLst/>
              </a:rPr>
              <a:t>, 2002</a:t>
            </a:r>
          </a:p>
          <a:p>
            <a:pPr marL="357188" indent="-357188" algn="just">
              <a:buSzTx/>
              <a:buFont typeface="Wingdings" pitchFamily="2" charset="2"/>
              <a:buAutoNum type="arabicPeriod"/>
            </a:pPr>
            <a:r>
              <a:rPr lang="uk-UA" altLang="uk-UA" sz="2000" dirty="0" err="1" smtClean="0">
                <a:effectLst/>
              </a:rPr>
              <a:t>Уекенбах</a:t>
            </a:r>
            <a:r>
              <a:rPr lang="uk-UA" altLang="uk-UA" sz="2000" dirty="0" smtClean="0">
                <a:effectLst/>
              </a:rPr>
              <a:t> Д. </a:t>
            </a:r>
            <a:r>
              <a:rPr lang="en-US" altLang="uk-UA" sz="2000" dirty="0" smtClean="0">
                <a:effectLst/>
              </a:rPr>
              <a:t> </a:t>
            </a:r>
            <a:r>
              <a:rPr lang="uk-UA" altLang="uk-UA" sz="2000" dirty="0" smtClean="0">
                <a:effectLst/>
              </a:rPr>
              <a:t>“</a:t>
            </a:r>
            <a:r>
              <a:rPr lang="en-US" altLang="uk-UA" sz="2000" dirty="0" smtClean="0">
                <a:effectLst/>
              </a:rPr>
              <a:t>Microsoft Excel</a:t>
            </a:r>
            <a:r>
              <a:rPr lang="uk-UA" altLang="uk-UA" sz="2000" dirty="0" smtClean="0">
                <a:effectLst/>
              </a:rPr>
              <a:t> 2000. </a:t>
            </a:r>
            <a:r>
              <a:rPr lang="uk-UA" altLang="uk-UA" sz="2000" dirty="0" err="1" smtClean="0">
                <a:effectLst/>
              </a:rPr>
              <a:t>Библия</a:t>
            </a:r>
            <a:r>
              <a:rPr lang="uk-UA" altLang="uk-UA" sz="2000" dirty="0" smtClean="0">
                <a:effectLst/>
              </a:rPr>
              <a:t> </a:t>
            </a:r>
            <a:r>
              <a:rPr lang="uk-UA" altLang="uk-UA" sz="2000" dirty="0" err="1" smtClean="0">
                <a:effectLst/>
              </a:rPr>
              <a:t>пользователя</a:t>
            </a:r>
            <a:r>
              <a:rPr lang="uk-UA" altLang="uk-UA" sz="2000" dirty="0" smtClean="0">
                <a:effectLst/>
              </a:rPr>
              <a:t>” – М.: </a:t>
            </a:r>
            <a:r>
              <a:rPr lang="uk-UA" altLang="uk-UA" sz="2000" dirty="0" err="1" smtClean="0">
                <a:effectLst/>
              </a:rPr>
              <a:t>Издат</a:t>
            </a:r>
            <a:r>
              <a:rPr lang="en-US" altLang="uk-UA" sz="2000" dirty="0" smtClean="0">
                <a:effectLst/>
              </a:rPr>
              <a:t>.</a:t>
            </a:r>
            <a:r>
              <a:rPr lang="uk-UA" altLang="uk-UA" sz="2000" dirty="0" smtClean="0">
                <a:effectLst/>
              </a:rPr>
              <a:t> </a:t>
            </a:r>
            <a:r>
              <a:rPr lang="uk-UA" altLang="uk-UA" sz="2000" dirty="0" err="1" smtClean="0">
                <a:effectLst/>
              </a:rPr>
              <a:t>дом</a:t>
            </a:r>
            <a:r>
              <a:rPr lang="uk-UA" altLang="uk-UA" sz="2000" dirty="0" smtClean="0">
                <a:effectLst/>
              </a:rPr>
              <a:t> “</a:t>
            </a:r>
            <a:r>
              <a:rPr lang="uk-UA" altLang="uk-UA" sz="2000" dirty="0" err="1" smtClean="0">
                <a:effectLst/>
              </a:rPr>
              <a:t>Вильямс</a:t>
            </a:r>
            <a:r>
              <a:rPr lang="uk-UA" altLang="uk-UA" sz="2000" dirty="0" smtClean="0">
                <a:effectLst/>
              </a:rPr>
              <a:t>”, 2001</a:t>
            </a:r>
          </a:p>
          <a:p>
            <a:pPr marL="357188" indent="-357188" algn="just">
              <a:buSzTx/>
              <a:buFont typeface="Wingdings" pitchFamily="2" charset="2"/>
              <a:buAutoNum type="arabicPeriod"/>
            </a:pPr>
            <a:r>
              <a:rPr lang="uk-UA" altLang="uk-UA" sz="2000" dirty="0" smtClean="0">
                <a:effectLst/>
              </a:rPr>
              <a:t>Карпов Б.</a:t>
            </a:r>
            <a:r>
              <a:rPr lang="en-US" altLang="uk-UA" sz="2000" dirty="0" smtClean="0">
                <a:effectLst/>
              </a:rPr>
              <a:t> </a:t>
            </a:r>
            <a:r>
              <a:rPr lang="uk-UA" altLang="uk-UA" sz="2000" dirty="0" smtClean="0">
                <a:effectLst/>
              </a:rPr>
              <a:t>” </a:t>
            </a:r>
            <a:r>
              <a:rPr lang="en-US" altLang="uk-UA" sz="2000" dirty="0" smtClean="0">
                <a:effectLst/>
              </a:rPr>
              <a:t>Microsoft Office 200</a:t>
            </a:r>
            <a:r>
              <a:rPr lang="uk-UA" altLang="uk-UA" sz="2000" dirty="0" smtClean="0">
                <a:effectLst/>
              </a:rPr>
              <a:t>0” - СПб: </a:t>
            </a:r>
            <a:r>
              <a:rPr lang="uk-UA" altLang="uk-UA" sz="2000" dirty="0" err="1" smtClean="0">
                <a:effectLst/>
              </a:rPr>
              <a:t>Питер</a:t>
            </a:r>
            <a:r>
              <a:rPr lang="uk-UA" altLang="uk-UA" sz="2000" dirty="0" smtClean="0">
                <a:effectLst/>
              </a:rPr>
              <a:t>, 2000</a:t>
            </a:r>
          </a:p>
          <a:p>
            <a:pPr marL="357188" indent="-357188" algn="just">
              <a:buSzTx/>
              <a:buFont typeface="Wingdings" pitchFamily="2" charset="2"/>
              <a:buAutoNum type="arabicPeriod"/>
            </a:pPr>
            <a:r>
              <a:rPr lang="ru-RU" sz="2000" dirty="0" smtClean="0"/>
              <a:t>Лебедев</a:t>
            </a:r>
            <a:r>
              <a:rPr lang="ru-RU" sz="2000" dirty="0"/>
              <a:t> А. Н. </a:t>
            </a:r>
            <a:r>
              <a:rPr lang="ru-RU" sz="2000" dirty="0" err="1"/>
              <a:t>Windows</a:t>
            </a:r>
            <a:r>
              <a:rPr lang="ru-RU" sz="2000" dirty="0"/>
              <a:t> 7 и </a:t>
            </a:r>
            <a:r>
              <a:rPr lang="ru-RU" sz="2000" dirty="0" err="1"/>
              <a:t>Office</a:t>
            </a:r>
            <a:r>
              <a:rPr lang="ru-RU" sz="2000" dirty="0"/>
              <a:t> 2010. Компьютер для начинающих / А. Н. Лебедев. – СПб. Питер, 2010. – 299 </a:t>
            </a:r>
            <a:r>
              <a:rPr lang="ru-RU" sz="2000" dirty="0" smtClean="0"/>
              <a:t>с.</a:t>
            </a:r>
          </a:p>
          <a:p>
            <a:pPr marL="357188" indent="-357188" algn="just">
              <a:buSzTx/>
              <a:buFont typeface="Wingdings" pitchFamily="2" charset="2"/>
              <a:buAutoNum type="arabicPeriod"/>
            </a:pPr>
            <a:r>
              <a:rPr lang="ru-RU" sz="2000" dirty="0" smtClean="0"/>
              <a:t>Леонтьев</a:t>
            </a:r>
            <a:r>
              <a:rPr lang="ru-RU" sz="2000" dirty="0"/>
              <a:t> </a:t>
            </a:r>
            <a:r>
              <a:rPr lang="ru-RU" sz="2000" cap="all" dirty="0"/>
              <a:t>В. П. </a:t>
            </a:r>
            <a:r>
              <a:rPr lang="ru-RU" sz="2000" dirty="0" err="1"/>
              <a:t>Window</a:t>
            </a:r>
            <a:r>
              <a:rPr lang="ru-RU" sz="2000" dirty="0"/>
              <a:t> </a:t>
            </a:r>
            <a:r>
              <a:rPr lang="ru-RU" sz="2000" cap="all" dirty="0"/>
              <a:t>7. </a:t>
            </a:r>
            <a:r>
              <a:rPr lang="ru-RU" sz="2000" dirty="0" err="1"/>
              <a:t>Office</a:t>
            </a:r>
            <a:r>
              <a:rPr lang="ru-RU" sz="2000" dirty="0"/>
              <a:t> </a:t>
            </a:r>
            <a:r>
              <a:rPr lang="ru-RU" sz="2000" cap="all" dirty="0"/>
              <a:t>2010. </a:t>
            </a:r>
            <a:r>
              <a:rPr lang="ru-RU" sz="2000" dirty="0"/>
              <a:t>Энциклопедические справочники</a:t>
            </a:r>
            <a:r>
              <a:rPr lang="ru-RU" sz="2000" cap="all" dirty="0"/>
              <a:t>. – М. : ОЛМА </a:t>
            </a:r>
            <a:r>
              <a:rPr lang="ru-RU" sz="2000" dirty="0"/>
              <a:t>Медиа групп</a:t>
            </a:r>
            <a:r>
              <a:rPr lang="ru-RU" sz="2000" cap="all" dirty="0"/>
              <a:t>, 2010. – </a:t>
            </a:r>
            <a:r>
              <a:rPr lang="ru-RU" sz="2000" dirty="0"/>
              <a:t>768 </a:t>
            </a:r>
            <a:r>
              <a:rPr lang="ru-RU" sz="2000" dirty="0" smtClean="0"/>
              <a:t>с</a:t>
            </a:r>
            <a:r>
              <a:rPr lang="ru-RU" sz="2000" cap="all" dirty="0" smtClean="0"/>
              <a:t>.</a:t>
            </a:r>
            <a:endParaRPr lang="ru-RU" sz="2000" dirty="0"/>
          </a:p>
          <a:p>
            <a:pPr marL="357188" indent="-357188" algn="just">
              <a:buSzTx/>
              <a:buFont typeface="Wingdings" pitchFamily="2" charset="2"/>
              <a:buAutoNum type="arabicPeriod"/>
            </a:pPr>
            <a:r>
              <a:rPr lang="en-US" altLang="uk-UA" sz="2000" u="sng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hlinkClick r:id="rId2"/>
              </a:rPr>
              <a:t>http://msoffice.if.ua</a:t>
            </a:r>
            <a:endParaRPr lang="en-US" altLang="uk-UA" sz="2000" u="sng" dirty="0" smtClean="0">
              <a:solidFill>
                <a:schemeClr val="tx1">
                  <a:lumMod val="95000"/>
                  <a:lumOff val="5000"/>
                </a:schemeClr>
              </a:solidFill>
              <a:effectLst/>
            </a:endParaRPr>
          </a:p>
          <a:p>
            <a:pPr marL="357188" indent="-357188" algn="just">
              <a:buSzTx/>
              <a:buFont typeface="Wingdings" pitchFamily="2" charset="2"/>
              <a:buAutoNum type="arabicPeriod"/>
            </a:pPr>
            <a:r>
              <a:rPr lang="en-US" altLang="uk-UA" sz="20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hlinkClick r:id="rId3"/>
              </a:rPr>
              <a:t>www.ostriv.in.ua</a:t>
            </a:r>
            <a:endParaRPr lang="en-US" altLang="uk-UA" sz="2000" dirty="0" smtClean="0">
              <a:solidFill>
                <a:schemeClr val="tx1">
                  <a:lumMod val="95000"/>
                  <a:lumOff val="5000"/>
                </a:schemeClr>
              </a:solidFill>
              <a:effectLst/>
            </a:endParaRPr>
          </a:p>
          <a:p>
            <a:pPr marL="357188" indent="-357188">
              <a:buSzTx/>
              <a:buFont typeface="Wingdings" pitchFamily="2" charset="2"/>
              <a:buNone/>
            </a:pPr>
            <a:endParaRPr lang="en-US" altLang="uk-UA" sz="2000" dirty="0" smtClean="0">
              <a:effectLst/>
            </a:endParaRPr>
          </a:p>
          <a:p>
            <a:pPr marL="357188" indent="-357188">
              <a:buSzTx/>
              <a:buFont typeface="Wingdings" pitchFamily="2" charset="2"/>
              <a:buNone/>
            </a:pPr>
            <a:endParaRPr lang="ru-RU" altLang="uk-UA" sz="2000" dirty="0" smtClean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743452286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865187"/>
          </a:xfrm>
        </p:spPr>
        <p:txBody>
          <a:bodyPr/>
          <a:lstStyle/>
          <a:p>
            <a:pPr eaLnBrk="1" hangingPunct="1">
              <a:defRPr/>
            </a:pPr>
            <a:r>
              <a:rPr lang="uk-UA" sz="5400" b="1" dirty="0"/>
              <a:t>Типи діаграм</a:t>
            </a:r>
            <a:endParaRPr lang="ru-RU" sz="5400" b="1" dirty="0"/>
          </a:p>
        </p:txBody>
      </p:sp>
      <p:sp>
        <p:nvSpPr>
          <p:cNvPr id="6149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533400" y="1066800"/>
            <a:ext cx="8229600" cy="53340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uk-UA" altLang="uk-UA" sz="2800" b="1" dirty="0" smtClean="0">
                <a:solidFill>
                  <a:srgbClr val="002060"/>
                </a:solidFill>
                <a:hlinkClick r:id="rId3" action="ppaction://hlinksldjump"/>
              </a:rPr>
              <a:t>Гістограма</a:t>
            </a:r>
            <a:endParaRPr lang="uk-UA" altLang="uk-UA" sz="2800" b="1" dirty="0" smtClean="0">
              <a:solidFill>
                <a:srgbClr val="002060"/>
              </a:solidFill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uk-UA" altLang="uk-UA" sz="2800" b="1" dirty="0" smtClean="0">
                <a:solidFill>
                  <a:srgbClr val="002060"/>
                </a:solidFill>
                <a:hlinkClick r:id="rId4" action="ppaction://hlinksldjump"/>
              </a:rPr>
              <a:t>Графік</a:t>
            </a:r>
            <a:endParaRPr lang="en-US" altLang="uk-UA" sz="2800" b="1" dirty="0" smtClean="0">
              <a:solidFill>
                <a:srgbClr val="002060"/>
              </a:solidFill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uk-UA" altLang="uk-UA" sz="2800" b="1" dirty="0" smtClean="0">
                <a:solidFill>
                  <a:srgbClr val="002060"/>
                </a:solidFill>
                <a:hlinkClick r:id="rId5" action="ppaction://hlinksldjump"/>
              </a:rPr>
              <a:t>Кругова</a:t>
            </a:r>
            <a:endParaRPr lang="en-US" altLang="uk-UA" sz="2800" b="1" dirty="0" smtClean="0">
              <a:solidFill>
                <a:srgbClr val="002060"/>
              </a:solidFill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uk-UA" altLang="uk-UA" sz="2800" b="1" dirty="0" smtClean="0">
                <a:solidFill>
                  <a:srgbClr val="002060"/>
                </a:solidFill>
                <a:hlinkClick r:id="rId6" action="ppaction://hlinksldjump"/>
              </a:rPr>
              <a:t>Лінійна</a:t>
            </a:r>
            <a:endParaRPr lang="uk-UA" altLang="uk-UA" sz="2800" b="1" dirty="0" smtClean="0">
              <a:solidFill>
                <a:srgbClr val="002060"/>
              </a:solidFill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uk-UA" altLang="uk-UA" sz="2800" b="1" dirty="0" smtClean="0">
                <a:solidFill>
                  <a:srgbClr val="002060"/>
                </a:solidFill>
                <a:hlinkClick r:id="rId7" action="ppaction://hlinksldjump"/>
              </a:rPr>
              <a:t>З ділянками</a:t>
            </a:r>
            <a:endParaRPr lang="uk-UA" altLang="uk-UA" sz="2800" b="1" dirty="0" smtClean="0">
              <a:solidFill>
                <a:srgbClr val="002060"/>
              </a:solidFill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uk-UA" altLang="uk-UA" sz="2800" b="1" dirty="0" smtClean="0">
                <a:solidFill>
                  <a:srgbClr val="002060"/>
                </a:solidFill>
                <a:hlinkClick r:id="rId8" action="ppaction://hlinksldjump"/>
              </a:rPr>
              <a:t>Точкова</a:t>
            </a:r>
            <a:endParaRPr lang="uk-UA" altLang="uk-UA" sz="2800" b="1" dirty="0" smtClean="0">
              <a:solidFill>
                <a:srgbClr val="002060"/>
              </a:solidFill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uk-UA" altLang="uk-UA" sz="2800" b="1" dirty="0" smtClean="0">
                <a:solidFill>
                  <a:srgbClr val="002060"/>
                </a:solidFill>
                <a:hlinkClick r:id="rId9" action="ppaction://hlinksldjump"/>
              </a:rPr>
              <a:t>Біржова</a:t>
            </a:r>
            <a:endParaRPr lang="uk-UA" altLang="uk-UA" sz="2800" b="1" dirty="0" smtClean="0">
              <a:solidFill>
                <a:srgbClr val="002060"/>
              </a:solidFill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uk-UA" altLang="uk-UA" sz="2800" b="1" dirty="0" smtClean="0">
                <a:solidFill>
                  <a:srgbClr val="002060"/>
                </a:solidFill>
                <a:hlinkClick r:id="rId10" action="ppaction://hlinksldjump"/>
              </a:rPr>
              <a:t>Кільцева</a:t>
            </a:r>
            <a:endParaRPr lang="uk-UA" altLang="uk-UA" sz="2800" b="1" dirty="0" smtClean="0">
              <a:solidFill>
                <a:srgbClr val="002060"/>
              </a:solidFill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uk-UA" altLang="uk-UA" sz="2800" b="1" dirty="0" smtClean="0">
                <a:solidFill>
                  <a:srgbClr val="002060"/>
                </a:solidFill>
                <a:hlinkClick r:id="rId11" action="ppaction://hlinksldjump"/>
              </a:rPr>
              <a:t>Пелюсткова</a:t>
            </a:r>
            <a:endParaRPr lang="uk-UA" altLang="uk-UA" sz="2800" b="1" dirty="0" smtClean="0">
              <a:solidFill>
                <a:srgbClr val="002060"/>
              </a:solidFill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uk-UA" altLang="uk-UA" sz="2800" b="1" dirty="0" err="1" smtClean="0">
                <a:solidFill>
                  <a:srgbClr val="002060"/>
                </a:solidFill>
                <a:hlinkClick r:id="rId12" action="ppaction://hlinksldjump"/>
              </a:rPr>
              <a:t>Бульбашкова</a:t>
            </a:r>
            <a:endParaRPr lang="uk-UA" altLang="uk-UA" sz="2800" b="1" dirty="0" smtClean="0">
              <a:solidFill>
                <a:srgbClr val="002060"/>
              </a:solidFill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uk-UA" altLang="uk-UA" sz="2800" b="1" dirty="0" smtClean="0">
                <a:solidFill>
                  <a:srgbClr val="002060"/>
                </a:solidFill>
                <a:hlinkClick r:id="rId13" action="ppaction://hlinksldjump"/>
              </a:rPr>
              <a:t>Впроваджена</a:t>
            </a:r>
            <a:r>
              <a:rPr lang="uk-UA" altLang="uk-UA" sz="2800" b="1" dirty="0" smtClean="0">
                <a:solidFill>
                  <a:srgbClr val="002060"/>
                </a:solidFill>
                <a:latin typeface="Arial" charset="0"/>
                <a:hlinkClick r:id="rId13" action="ppaction://hlinksldjump"/>
              </a:rPr>
              <a:t> </a:t>
            </a:r>
            <a:endParaRPr lang="uk-UA" altLang="uk-UA" sz="2800" b="1" dirty="0" smtClean="0">
              <a:solidFill>
                <a:srgbClr val="002060"/>
              </a:solidFill>
            </a:endParaRPr>
          </a:p>
          <a:p>
            <a:pPr eaLnBrk="1" hangingPunct="1">
              <a:lnSpc>
                <a:spcPct val="80000"/>
              </a:lnSpc>
              <a:defRPr/>
            </a:pPr>
            <a:endParaRPr lang="uk-UA" altLang="uk-UA" sz="2800" b="1" dirty="0" smtClean="0"/>
          </a:p>
          <a:p>
            <a:pPr eaLnBrk="1" hangingPunct="1">
              <a:lnSpc>
                <a:spcPct val="80000"/>
              </a:lnSpc>
              <a:defRPr/>
            </a:pPr>
            <a:endParaRPr lang="uk-UA" altLang="uk-UA" sz="2400" b="1" dirty="0" smtClean="0"/>
          </a:p>
          <a:p>
            <a:pPr eaLnBrk="1" hangingPunct="1">
              <a:lnSpc>
                <a:spcPct val="80000"/>
              </a:lnSpc>
              <a:defRPr/>
            </a:pPr>
            <a:endParaRPr lang="ru-RU" altLang="uk-UA" sz="3600" dirty="0" smtClean="0"/>
          </a:p>
        </p:txBody>
      </p:sp>
      <p:sp>
        <p:nvSpPr>
          <p:cNvPr id="4" name="WordArt 8">
            <a:hlinkClick r:id="rId14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812088" y="6242050"/>
            <a:ext cx="863600" cy="257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b="1" kern="1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/>
                <a:cs typeface="Times New Roman"/>
              </a:rPr>
              <a:t>План</a:t>
            </a:r>
          </a:p>
        </p:txBody>
      </p:sp>
    </p:spTree>
    <p:extLst>
      <p:ext uri="{BB962C8B-B14F-4D97-AF65-F5344CB8AC3E}">
        <p14:creationId xmlns:p14="http://schemas.microsoft.com/office/powerpoint/2010/main" val="2000501066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4"/>
          <p:cNvSpPr>
            <a:spLocks noGrp="1" noChangeArrowheads="1"/>
          </p:cNvSpPr>
          <p:nvPr>
            <p:ph type="title"/>
          </p:nvPr>
        </p:nvSpPr>
        <p:spPr>
          <a:xfrm>
            <a:off x="381000" y="262783"/>
            <a:ext cx="8229600" cy="2086097"/>
          </a:xfrm>
        </p:spPr>
        <p:txBody>
          <a:bodyPr/>
          <a:lstStyle/>
          <a:p>
            <a:pPr algn="just" eaLnBrk="1" hangingPunct="1">
              <a:tabLst>
                <a:tab pos="360363" algn="l"/>
              </a:tabLst>
              <a:defRPr/>
            </a:pPr>
            <a:r>
              <a:rPr lang="uk-UA" altLang="uk-UA" sz="2800" b="1" u="sng" dirty="0" smtClean="0">
                <a:solidFill>
                  <a:schemeClr val="tx1"/>
                </a:solidFill>
              </a:rPr>
              <a:t>Гістограма</a:t>
            </a:r>
            <a:r>
              <a:rPr lang="uk-UA" altLang="uk-UA" sz="2600" dirty="0" smtClean="0">
                <a:solidFill>
                  <a:schemeClr val="tx1"/>
                </a:solidFill>
              </a:rPr>
              <a:t> використовується для порівняння декількох блоків даних, кожен з яких являє собою вертикальну смужку певної висоти. </a:t>
            </a:r>
            <a:r>
              <a:rPr lang="uk-UA" sz="2600" dirty="0" smtClean="0">
                <a:solidFill>
                  <a:schemeClr val="tx1"/>
                </a:solidFill>
              </a:rPr>
              <a:t>Гістограму краще застосовувати, коли потрібно оцінити та звернути увагу на зміну даних за кінцевий період </a:t>
            </a:r>
            <a:r>
              <a:rPr lang="uk-UA" sz="2800" dirty="0" smtClean="0">
                <a:solidFill>
                  <a:schemeClr val="tx1"/>
                </a:solidFill>
              </a:rPr>
              <a:t>часу. </a:t>
            </a:r>
            <a:endParaRPr lang="uk-UA" altLang="uk-UA" sz="2800" dirty="0">
              <a:solidFill>
                <a:schemeClr val="tx1"/>
              </a:solidFill>
            </a:endParaRPr>
          </a:p>
        </p:txBody>
      </p:sp>
      <p:sp>
        <p:nvSpPr>
          <p:cNvPr id="2" name="Управляющая кнопка: возврат 1">
            <a:hlinkClick r:id="rId3" action="ppaction://hlinksldjump" highlightClick="1"/>
          </p:cNvPr>
          <p:cNvSpPr>
            <a:spLocks noChangeAspect="1"/>
          </p:cNvSpPr>
          <p:nvPr/>
        </p:nvSpPr>
        <p:spPr>
          <a:xfrm>
            <a:off x="8496480" y="6273360"/>
            <a:ext cx="396000" cy="39600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1026" name="Picture 2" descr="Картинки по запросу гістограм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5" y="2322125"/>
            <a:ext cx="6048672" cy="3801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6682579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4"/>
          <p:cNvSpPr>
            <a:spLocks noGrp="1" noChangeArrowheads="1"/>
          </p:cNvSpPr>
          <p:nvPr>
            <p:ph type="title"/>
          </p:nvPr>
        </p:nvSpPr>
        <p:spPr>
          <a:xfrm>
            <a:off x="374848" y="260648"/>
            <a:ext cx="8229600" cy="1711027"/>
          </a:xfrm>
        </p:spPr>
        <p:txBody>
          <a:bodyPr/>
          <a:lstStyle/>
          <a:p>
            <a:pPr algn="just" eaLnBrk="1" hangingPunct="1">
              <a:defRPr/>
            </a:pPr>
            <a:r>
              <a:rPr lang="uk-UA" sz="2800" b="1" u="sng" dirty="0" smtClean="0">
                <a:solidFill>
                  <a:schemeClr val="tx1"/>
                </a:solidFill>
              </a:rPr>
              <a:t>Графік</a:t>
            </a:r>
            <a:r>
              <a:rPr lang="uk-UA" sz="2600" dirty="0" smtClean="0">
                <a:solidFill>
                  <a:schemeClr val="tx1"/>
                </a:solidFill>
              </a:rPr>
              <a:t> використовується</a:t>
            </a:r>
            <a:r>
              <a:rPr lang="uk-UA" sz="2600" b="0" dirty="0" smtClean="0">
                <a:solidFill>
                  <a:schemeClr val="tx1"/>
                </a:solidFill>
              </a:rPr>
              <a:t> </a:t>
            </a:r>
            <a:r>
              <a:rPr lang="uk-UA" sz="2600" dirty="0" smtClean="0">
                <a:solidFill>
                  <a:schemeClr val="tx1"/>
                </a:solidFill>
              </a:rPr>
              <a:t>при необхідності прослідкувати за змінами деяких параметрів на протязі певного періоду  часу.</a:t>
            </a:r>
            <a:r>
              <a:rPr lang="en-US" sz="2600" dirty="0" smtClean="0">
                <a:solidFill>
                  <a:schemeClr val="tx1"/>
                </a:solidFill>
              </a:rPr>
              <a:t> </a:t>
            </a:r>
            <a:r>
              <a:rPr lang="uk-UA" sz="2600" dirty="0" smtClean="0">
                <a:solidFill>
                  <a:schemeClr val="tx1"/>
                </a:solidFill>
              </a:rPr>
              <a:t>Графіки краще використовувати, коли є потреба відобразити кілька груп даних одночасно</a:t>
            </a:r>
            <a:r>
              <a:rPr lang="en-US" sz="2600" dirty="0" smtClean="0">
                <a:solidFill>
                  <a:schemeClr val="tx1"/>
                </a:solidFill>
              </a:rPr>
              <a:t>.</a:t>
            </a:r>
            <a:endParaRPr lang="uk-UA" sz="2600" dirty="0">
              <a:solidFill>
                <a:schemeClr val="tx1"/>
              </a:solidFill>
            </a:endParaRPr>
          </a:p>
        </p:txBody>
      </p:sp>
      <p:pic>
        <p:nvPicPr>
          <p:cNvPr id="1026" name="Picture 2" descr="Картинки по запросу диаграмма график exce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931850"/>
            <a:ext cx="7404718" cy="4004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Управляющая кнопка: возврат 5">
            <a:hlinkClick r:id="rId4" action="ppaction://hlinksldjump" highlightClick="1"/>
          </p:cNvPr>
          <p:cNvSpPr>
            <a:spLocks noChangeAspect="1"/>
          </p:cNvSpPr>
          <p:nvPr/>
        </p:nvSpPr>
        <p:spPr>
          <a:xfrm>
            <a:off x="8496480" y="6273360"/>
            <a:ext cx="396000" cy="39600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123459503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Rectangle 4"/>
          <p:cNvSpPr>
            <a:spLocks noGrp="1" noChangeArrowheads="1"/>
          </p:cNvSpPr>
          <p:nvPr>
            <p:ph type="title"/>
          </p:nvPr>
        </p:nvSpPr>
        <p:spPr>
          <a:xfrm>
            <a:off x="395536" y="260648"/>
            <a:ext cx="8229600" cy="1783035"/>
          </a:xfrm>
        </p:spPr>
        <p:txBody>
          <a:bodyPr/>
          <a:lstStyle/>
          <a:p>
            <a:pPr algn="just" eaLnBrk="1" hangingPunct="1">
              <a:defRPr/>
            </a:pPr>
            <a:r>
              <a:rPr lang="uk-UA" sz="2800" b="1" u="sng" dirty="0" smtClean="0">
                <a:solidFill>
                  <a:schemeClr val="tx1"/>
                </a:solidFill>
              </a:rPr>
              <a:t>Кругова</a:t>
            </a:r>
            <a:r>
              <a:rPr lang="uk-UA" sz="2800" dirty="0" smtClean="0">
                <a:solidFill>
                  <a:schemeClr val="tx1"/>
                </a:solidFill>
              </a:rPr>
              <a:t> </a:t>
            </a:r>
            <a:r>
              <a:rPr lang="uk-UA" sz="2600" dirty="0" smtClean="0">
                <a:solidFill>
                  <a:schemeClr val="tx1"/>
                </a:solidFill>
              </a:rPr>
              <a:t>використовується для порівняння частин, які становлять одне ціле. Мають лише один ряд даних, тому для їх побудови використовується лише один стовпець або один рядок даних. </a:t>
            </a:r>
          </a:p>
        </p:txBody>
      </p:sp>
      <p:pic>
        <p:nvPicPr>
          <p:cNvPr id="5124" name="Picture 4" descr="Картинки по запросу кругова діаграма в excel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338"/>
          <a:stretch/>
        </p:blipFill>
        <p:spPr bwMode="auto">
          <a:xfrm>
            <a:off x="467544" y="1940452"/>
            <a:ext cx="7802534" cy="4080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Управляющая кнопка: возврат 4">
            <a:hlinkClick r:id="rId4" action="ppaction://hlinksldjump" highlightClick="1"/>
          </p:cNvPr>
          <p:cNvSpPr>
            <a:spLocks noChangeAspect="1"/>
          </p:cNvSpPr>
          <p:nvPr/>
        </p:nvSpPr>
        <p:spPr>
          <a:xfrm>
            <a:off x="8496480" y="6273360"/>
            <a:ext cx="396000" cy="39600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91357526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4"/>
          <p:cNvSpPr>
            <a:spLocks noGrp="1" noChangeArrowheads="1"/>
          </p:cNvSpPr>
          <p:nvPr>
            <p:ph type="title"/>
          </p:nvPr>
        </p:nvSpPr>
        <p:spPr>
          <a:xfrm>
            <a:off x="395536" y="260648"/>
            <a:ext cx="8305800" cy="2088232"/>
          </a:xfrm>
        </p:spPr>
        <p:txBody>
          <a:bodyPr/>
          <a:lstStyle/>
          <a:p>
            <a:pPr algn="just" eaLnBrk="1" hangingPunct="1">
              <a:defRPr/>
            </a:pPr>
            <a:r>
              <a:rPr lang="uk-UA" sz="2800" b="1" u="sng" dirty="0" smtClean="0">
                <a:solidFill>
                  <a:schemeClr val="tx1"/>
                </a:solidFill>
              </a:rPr>
              <a:t>Лінійна</a:t>
            </a:r>
            <a:r>
              <a:rPr lang="uk-UA" sz="2800" dirty="0" smtClean="0">
                <a:solidFill>
                  <a:schemeClr val="tx1"/>
                </a:solidFill>
              </a:rPr>
              <a:t> </a:t>
            </a:r>
            <a:r>
              <a:rPr lang="uk-UA" sz="2600" dirty="0" smtClean="0">
                <a:solidFill>
                  <a:schemeClr val="tx1"/>
                </a:solidFill>
              </a:rPr>
              <a:t>подібна на гістограму, але для показу блоків даних використовуються горизонтальні смужки. Відображення співвідношення окремих компонентів, демонстрація або порівняння окремих числових значень у визначений час. </a:t>
            </a:r>
          </a:p>
        </p:txBody>
      </p:sp>
      <p:pic>
        <p:nvPicPr>
          <p:cNvPr id="3074" name="Picture 2" descr="Картинки по запросу лінійна діаграма ц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348880"/>
            <a:ext cx="8540149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Управляющая кнопка: возврат 4">
            <a:hlinkClick r:id="rId4" action="ppaction://hlinksldjump" highlightClick="1"/>
          </p:cNvPr>
          <p:cNvSpPr>
            <a:spLocks noChangeAspect="1"/>
          </p:cNvSpPr>
          <p:nvPr/>
        </p:nvSpPr>
        <p:spPr>
          <a:xfrm>
            <a:off x="8496480" y="6273360"/>
            <a:ext cx="396000" cy="39600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868455569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Rectangle 4"/>
          <p:cNvSpPr>
            <a:spLocks noGrp="1" noChangeArrowheads="1"/>
          </p:cNvSpPr>
          <p:nvPr>
            <p:ph type="title"/>
          </p:nvPr>
        </p:nvSpPr>
        <p:spPr>
          <a:xfrm>
            <a:off x="395536" y="260648"/>
            <a:ext cx="8229600" cy="2158504"/>
          </a:xfrm>
        </p:spPr>
        <p:txBody>
          <a:bodyPr/>
          <a:lstStyle/>
          <a:p>
            <a:pPr algn="just" eaLnBrk="1" hangingPunct="1">
              <a:defRPr/>
            </a:pPr>
            <a:r>
              <a:rPr lang="uk-UA" sz="2800" b="1" u="sng" dirty="0" smtClean="0">
                <a:solidFill>
                  <a:schemeClr val="tx1"/>
                </a:solidFill>
              </a:rPr>
              <a:t>З ділянками</a:t>
            </a:r>
            <a:r>
              <a:rPr lang="uk-UA" sz="2800" b="1" dirty="0" smtClean="0">
                <a:solidFill>
                  <a:schemeClr val="tx1"/>
                </a:solidFill>
              </a:rPr>
              <a:t> </a:t>
            </a:r>
            <a:r>
              <a:rPr lang="uk-UA" sz="2600" dirty="0" smtClean="0">
                <a:solidFill>
                  <a:schemeClr val="tx1"/>
                </a:solidFill>
              </a:rPr>
              <a:t>також подібна на графік. Допомагає проаналізувати зміни значень деяких параметрів на будь-якому відрізку часу. </a:t>
            </a:r>
            <a:r>
              <a:rPr lang="uk-UA" sz="2600" dirty="0">
                <a:solidFill>
                  <a:schemeClr val="tx1"/>
                </a:solidFill>
              </a:rPr>
              <a:t>Діаграма з ділянками з накопиченням відображає як зміну загальної суми, так і зміну внеску окремих значень. </a:t>
            </a:r>
            <a:endParaRPr lang="ru-RU" sz="2600" dirty="0" smtClean="0">
              <a:solidFill>
                <a:schemeClr val="tx1"/>
              </a:solidFill>
            </a:endParaRPr>
          </a:p>
        </p:txBody>
      </p:sp>
      <p:pic>
        <p:nvPicPr>
          <p:cNvPr id="4098" name="Picture 2" descr="Картинки по запросу диаграмма с областями excel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572"/>
          <a:stretch/>
        </p:blipFill>
        <p:spPr bwMode="auto">
          <a:xfrm>
            <a:off x="1547664" y="2564904"/>
            <a:ext cx="6145054" cy="3507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Управляющая кнопка: возврат 4">
            <a:hlinkClick r:id="rId4" action="ppaction://hlinksldjump" highlightClick="1"/>
          </p:cNvPr>
          <p:cNvSpPr>
            <a:spLocks noChangeAspect="1"/>
          </p:cNvSpPr>
          <p:nvPr/>
        </p:nvSpPr>
        <p:spPr>
          <a:xfrm>
            <a:off x="8496480" y="6273360"/>
            <a:ext cx="396000" cy="39600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89494653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Край">
  <a:themeElements>
    <a:clrScheme name="Край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Край">
      <a:majorFont>
        <a:latin typeface="Garamond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рай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ай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ай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ай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ай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ай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ай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рай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рай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Edge</Template>
  <TotalTime>1576</TotalTime>
  <Words>1590</Words>
  <Application>Microsoft Office PowerPoint</Application>
  <PresentationFormat>Экран (4:3)</PresentationFormat>
  <Paragraphs>173</Paragraphs>
  <Slides>32</Slides>
  <Notes>20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  <vt:variant>
        <vt:lpstr>Произвольные показы</vt:lpstr>
      </vt:variant>
      <vt:variant>
        <vt:i4>2</vt:i4>
      </vt:variant>
    </vt:vector>
  </HeadingPairs>
  <TitlesOfParts>
    <vt:vector size="35" baseType="lpstr">
      <vt:lpstr>Край</vt:lpstr>
      <vt:lpstr>Побудова діаграм у електронних таблицях Microsoft Excel 2010</vt:lpstr>
      <vt:lpstr> Для наочного відображення даних, які входять до електронної таблиці, служать діаграми та графіки. Діаграми розроблені для перетворення рядків та стовпців даних в наглядні зображення.</vt:lpstr>
      <vt:lpstr>План</vt:lpstr>
      <vt:lpstr>Типи діаграм</vt:lpstr>
      <vt:lpstr>Гістограма використовується для порівняння декількох блоків даних, кожен з яких являє собою вертикальну смужку певної висоти. Гістограму краще застосовувати, коли потрібно оцінити та звернути увагу на зміну даних за кінцевий період часу. </vt:lpstr>
      <vt:lpstr>Графік використовується при необхідності прослідкувати за змінами деяких параметрів на протязі певного періоду  часу. Графіки краще використовувати, коли є потреба відобразити кілька груп даних одночасно.</vt:lpstr>
      <vt:lpstr>Кругова використовується для порівняння частин, які становлять одне ціле. Мають лише один ряд даних, тому для їх побудови використовується лише один стовпець або один рядок даних. </vt:lpstr>
      <vt:lpstr>Лінійна подібна на гістограму, але для показу блоків даних використовуються горизонтальні смужки. Відображення співвідношення окремих компонентів, демонстрація або порівняння окремих числових значень у визначений час. </vt:lpstr>
      <vt:lpstr>З ділянками також подібна на графік. Допомагає проаналізувати зміни значень деяких параметрів на будь-якому відрізку часу. Діаграма з ділянками з накопиченням відображає як зміну загальної суми, так і зміну внеску окремих значень. </vt:lpstr>
      <vt:lpstr>Точкова подібна до графіка. Використовується для визначення залежності однієї змінної від іншої, або чи впливають одна на одну. </vt:lpstr>
      <vt:lpstr>Біржова розроблена спеціально для відображення біржових цін (є комбінацією гістограми та графіка).</vt:lpstr>
      <vt:lpstr>Кільцева подібна до кругової діаграми тільки  з отвором в центрі. Використовується для порівняння складових частин одного цілого за однією або кількома категоріями даних.</vt:lpstr>
      <vt:lpstr>Пелюсткова використовується для порівняння блоків даних, показує зміни даних або їх частоти відносно центральної точки. Аналог графіка в полярній системі координат. </vt:lpstr>
      <vt:lpstr>Бульбашкова відображує на площині наборів із трьох значень. Подібна до точкової діаграми, але третя величина відображає розмір бульбашки. </vt:lpstr>
      <vt:lpstr>Впроваджена  діаграма – це така діаграма, що  розміщується на аркуші поряд з даними. Це дозволяє більш тісно пов’язати дані аркуша з їх графічним представленням. </vt:lpstr>
      <vt:lpstr>Терміни, що використовуються під час роботи з  діаграмами</vt:lpstr>
      <vt:lpstr>Презентация PowerPoint</vt:lpstr>
      <vt:lpstr>Створення діаграм</vt:lpstr>
      <vt:lpstr>Презентация PowerPoint</vt:lpstr>
      <vt:lpstr>Елементи діаграми</vt:lpstr>
      <vt:lpstr>Презентация PowerPoint</vt:lpstr>
      <vt:lpstr>Переміщення діаграми та зміна її розмірів </vt:lpstr>
      <vt:lpstr>Зміна розташування діаграми</vt:lpstr>
      <vt:lpstr>Змінення макета та стилю діаграми</vt:lpstr>
      <vt:lpstr>Застосування готового макета діаграми</vt:lpstr>
      <vt:lpstr>Налаштування параметрів діаграм</vt:lpstr>
      <vt:lpstr>Збереження діаграм</vt:lpstr>
      <vt:lpstr>Цікаві завдання</vt:lpstr>
      <vt:lpstr>Завдання 1. Побудувати графіки функцій «МАСКА» </vt:lpstr>
      <vt:lpstr>Презентация PowerPoint</vt:lpstr>
      <vt:lpstr>Презентация PowerPoint</vt:lpstr>
      <vt:lpstr>Використані джерела</vt:lpstr>
      <vt:lpstr>Диагностичность цели обучения</vt:lpstr>
      <vt:lpstr>Уровни усвоения подробно</vt:lpstr>
    </vt:vector>
  </TitlesOfParts>
  <Company>МГПУ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Место классного журнала в схеме построения информационного пространства образовательного учреждения</dc:title>
  <dc:creator>hronobus</dc:creator>
  <cp:lastModifiedBy>User</cp:lastModifiedBy>
  <cp:revision>102</cp:revision>
  <dcterms:created xsi:type="dcterms:W3CDTF">2006-07-10T07:20:48Z</dcterms:created>
  <dcterms:modified xsi:type="dcterms:W3CDTF">2016-12-21T12:46:40Z</dcterms:modified>
</cp:coreProperties>
</file>